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unknown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556" r:id="rId2"/>
    <p:sldId id="257" r:id="rId3"/>
    <p:sldId id="559" r:id="rId4"/>
    <p:sldId id="603" r:id="rId5"/>
    <p:sldId id="560" r:id="rId6"/>
    <p:sldId id="563" r:id="rId7"/>
    <p:sldId id="390" r:id="rId8"/>
    <p:sldId id="395" r:id="rId9"/>
    <p:sldId id="430" r:id="rId10"/>
    <p:sldId id="431" r:id="rId11"/>
    <p:sldId id="391" r:id="rId12"/>
    <p:sldId id="392" r:id="rId13"/>
    <p:sldId id="399" r:id="rId14"/>
    <p:sldId id="400" r:id="rId15"/>
    <p:sldId id="402" r:id="rId16"/>
    <p:sldId id="405" r:id="rId17"/>
    <p:sldId id="412" r:id="rId18"/>
    <p:sldId id="413" r:id="rId19"/>
    <p:sldId id="401" r:id="rId20"/>
    <p:sldId id="403" r:id="rId21"/>
    <p:sldId id="393" r:id="rId22"/>
    <p:sldId id="408" r:id="rId23"/>
    <p:sldId id="414" r:id="rId24"/>
    <p:sldId id="415" r:id="rId25"/>
    <p:sldId id="561" r:id="rId26"/>
    <p:sldId id="564" r:id="rId27"/>
    <p:sldId id="601" r:id="rId28"/>
    <p:sldId id="565" r:id="rId29"/>
    <p:sldId id="566" r:id="rId30"/>
    <p:sldId id="567" r:id="rId31"/>
    <p:sldId id="568" r:id="rId32"/>
    <p:sldId id="569" r:id="rId33"/>
    <p:sldId id="570" r:id="rId34"/>
    <p:sldId id="571" r:id="rId35"/>
    <p:sldId id="572" r:id="rId36"/>
    <p:sldId id="605" r:id="rId37"/>
    <p:sldId id="573" r:id="rId38"/>
    <p:sldId id="574" r:id="rId39"/>
    <p:sldId id="575" r:id="rId40"/>
    <p:sldId id="576" r:id="rId41"/>
    <p:sldId id="577" r:id="rId42"/>
    <p:sldId id="578" r:id="rId43"/>
    <p:sldId id="579" r:id="rId44"/>
    <p:sldId id="580" r:id="rId45"/>
    <p:sldId id="581" r:id="rId46"/>
    <p:sldId id="582" r:id="rId47"/>
    <p:sldId id="583" r:id="rId48"/>
    <p:sldId id="584" r:id="rId49"/>
    <p:sldId id="585" r:id="rId50"/>
    <p:sldId id="586" r:id="rId51"/>
    <p:sldId id="587" r:id="rId52"/>
    <p:sldId id="588" r:id="rId53"/>
    <p:sldId id="589" r:id="rId54"/>
    <p:sldId id="590" r:id="rId55"/>
    <p:sldId id="591" r:id="rId56"/>
    <p:sldId id="592" r:id="rId57"/>
    <p:sldId id="593" r:id="rId58"/>
    <p:sldId id="594" r:id="rId59"/>
    <p:sldId id="595" r:id="rId60"/>
    <p:sldId id="596" r:id="rId61"/>
    <p:sldId id="597" r:id="rId62"/>
    <p:sldId id="598" r:id="rId63"/>
    <p:sldId id="599" r:id="rId64"/>
    <p:sldId id="600" r:id="rId65"/>
    <p:sldId id="604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80"/>
    <a:srgbClr val="FF6666"/>
    <a:srgbClr val="FFCC66"/>
    <a:srgbClr val="CC66FF"/>
    <a:srgbClr val="FF6FCF"/>
    <a:srgbClr val="66FFCC"/>
    <a:srgbClr val="66CCFF"/>
    <a:srgbClr val="FFFF66"/>
    <a:srgbClr val="0080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50" autoAdjust="0"/>
    <p:restoredTop sz="95857" autoAdjust="0"/>
  </p:normalViewPr>
  <p:slideViewPr>
    <p:cSldViewPr snapToGrid="0" snapToObjects="1">
      <p:cViewPr varScale="1">
        <p:scale>
          <a:sx n="70" d="100"/>
          <a:sy n="70" d="100"/>
        </p:scale>
        <p:origin x="-11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0F782-655D-4F45-B7F1-9C497D73616E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7685C-BB97-E04A-8858-59F1B4FFB2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4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39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4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78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5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1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51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71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7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2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62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77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15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57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3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89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59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9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6C95A-9A0C-0C4A-855C-3BC28C989E2D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61777-FA8B-3442-A10D-0C5FECFCE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3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0" Type="http://schemas.openxmlformats.org/officeDocument/2006/relationships/hyperlink" Target="https://kleartextbook.com/" TargetMode="External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leartextbook.com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kleartextbook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kleartextbook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kleartextbook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kleartextbook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YLJXYUtDmI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kleartextbook.com/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hyperlink" Target="https://kleartextbook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3.emf"/><Relationship Id="rId7" Type="http://schemas.openxmlformats.org/officeDocument/2006/relationships/hyperlink" Target="https://kleartextbook.com/" TargetMode="Externa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kleartextbook.com/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leartextbook.com/" TargetMode="Externa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kleartextbook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kleartextbook.com/" TargetMode="External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1.jpeg"/><Relationship Id="rId18" Type="http://schemas.openxmlformats.org/officeDocument/2006/relationships/image" Target="../media/image76.jpeg"/><Relationship Id="rId3" Type="http://schemas.openxmlformats.org/officeDocument/2006/relationships/image" Target="../media/image61.jpeg"/><Relationship Id="rId21" Type="http://schemas.openxmlformats.org/officeDocument/2006/relationships/image" Target="../media/image79.jpeg"/><Relationship Id="rId7" Type="http://schemas.openxmlformats.org/officeDocument/2006/relationships/image" Target="../media/image65.jpeg"/><Relationship Id="rId12" Type="http://schemas.openxmlformats.org/officeDocument/2006/relationships/image" Target="../media/image70.jpeg"/><Relationship Id="rId17" Type="http://schemas.openxmlformats.org/officeDocument/2006/relationships/image" Target="../media/image75.jpg"/><Relationship Id="rId2" Type="http://schemas.openxmlformats.org/officeDocument/2006/relationships/image" Target="../media/image60.jpeg"/><Relationship Id="rId16" Type="http://schemas.openxmlformats.org/officeDocument/2006/relationships/image" Target="../media/image74.jpeg"/><Relationship Id="rId20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jpeg"/><Relationship Id="rId15" Type="http://schemas.openxmlformats.org/officeDocument/2006/relationships/image" Target="../media/image73.jpeg"/><Relationship Id="rId23" Type="http://schemas.openxmlformats.org/officeDocument/2006/relationships/image" Target="../media/image5.png"/><Relationship Id="rId10" Type="http://schemas.openxmlformats.org/officeDocument/2006/relationships/image" Target="../media/image68.jpeg"/><Relationship Id="rId19" Type="http://schemas.openxmlformats.org/officeDocument/2006/relationships/image" Target="../media/image77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Relationship Id="rId14" Type="http://schemas.openxmlformats.org/officeDocument/2006/relationships/image" Target="../media/image72.jpeg"/><Relationship Id="rId22" Type="http://schemas.openxmlformats.org/officeDocument/2006/relationships/hyperlink" Target="https://kleartextbook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2.png"/><Relationship Id="rId7" Type="http://schemas.openxmlformats.org/officeDocument/2006/relationships/hyperlink" Target="https://kleartextbook.com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7.png"/><Relationship Id="rId7" Type="http://schemas.openxmlformats.org/officeDocument/2006/relationships/hyperlink" Target="https://kleartextbook.com/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kleartextbook.com/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9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kleartextbook.com/" TargetMode="Externa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7.png"/><Relationship Id="rId7" Type="http://schemas.openxmlformats.org/officeDocument/2006/relationships/hyperlink" Target="https://kleartextbook.com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kleartextbook.com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kleartextbook.com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10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110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kleartextbook.com/" TargetMode="Externa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kleartextbook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kleartextbook.com/" TargetMode="Externa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leartextbook.com/" TargetMode="External"/><Relationship Id="rId5" Type="http://schemas.openxmlformats.org/officeDocument/2006/relationships/image" Target="../media/image113.jpeg"/><Relationship Id="rId4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kleartextbook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kleartextbook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leartextbook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oof-750072_1280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9301" y="0"/>
            <a:ext cx="6714700" cy="685800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 cstate="print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/>
        </p:nvSpPr>
        <p:spPr>
          <a:xfrm>
            <a:off x="0" y="3061298"/>
            <a:ext cx="4572000" cy="30008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t"/>
            <a:r>
              <a:rPr lang="en-US" altLang="ko-KR" sz="3300" b="1" dirty="0" smtClean="0">
                <a:latin typeface="Arial Black"/>
                <a:cs typeface="Arial Black"/>
              </a:rPr>
              <a:t>Lesson 4 </a:t>
            </a:r>
          </a:p>
          <a:p>
            <a:pPr algn="ctr" fontAlgn="t"/>
            <a:r>
              <a:rPr lang="en-US" altLang="ko-KR" sz="3300" b="1" dirty="0" smtClean="0">
                <a:latin typeface="Arial Black"/>
                <a:cs typeface="Arial Black"/>
              </a:rPr>
              <a:t>At Home</a:t>
            </a:r>
          </a:p>
          <a:p>
            <a:pPr algn="ctr" fontAlgn="t"/>
            <a:endParaRPr lang="en-US" altLang="ko-KR" sz="3300" b="1" dirty="0" smtClean="0">
              <a:latin typeface="Arial Black"/>
              <a:cs typeface="Arial Black"/>
            </a:endParaRPr>
          </a:p>
          <a:p>
            <a:pPr algn="ctr" fontAlgn="t"/>
            <a:r>
              <a:rPr lang="en-US" altLang="ko-KR" b="1" dirty="0" smtClean="0">
                <a:latin typeface="Arial Black"/>
                <a:cs typeface="Arial Black"/>
              </a:rPr>
              <a:t>Korean </a:t>
            </a:r>
            <a:r>
              <a:rPr lang="en-US" altLang="ko-KR" b="1" dirty="0" smtClean="0">
                <a:latin typeface="Arial Black"/>
                <a:cs typeface="Arial Black"/>
              </a:rPr>
              <a:t>Language Skills 1 </a:t>
            </a:r>
          </a:p>
          <a:p>
            <a:pPr algn="ctr" fontAlgn="t"/>
            <a:endParaRPr lang="en-US" altLang="ko-KR" b="1" dirty="0">
              <a:latin typeface="Arial Black"/>
              <a:cs typeface="Arial Black"/>
            </a:endParaRPr>
          </a:p>
          <a:p>
            <a:pPr algn="ctr" fontAlgn="t"/>
            <a:endParaRPr lang="en-US" altLang="ko-KR" b="1" dirty="0">
              <a:latin typeface="Arial Black"/>
              <a:cs typeface="Arial Black"/>
            </a:endParaRPr>
          </a:p>
          <a:p>
            <a:pPr algn="ctr" fontAlgn="t"/>
            <a:r>
              <a:rPr lang="ko-KR" altLang="en-US" b="1" dirty="0">
                <a:latin typeface="Arial Black"/>
                <a:cs typeface="Arial Black"/>
              </a:rPr>
              <a:t>이원희 선생님 </a:t>
            </a:r>
            <a:endParaRPr lang="en-US" altLang="ko-KR" b="1" dirty="0">
              <a:latin typeface="Arial Black"/>
              <a:cs typeface="Arial Black"/>
            </a:endParaRPr>
          </a:p>
          <a:p>
            <a:pPr algn="ctr" fontAlgn="t"/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Wonhee Lee</a:t>
            </a:r>
            <a:endParaRPr lang="en-US" b="1" dirty="0">
              <a:solidFill>
                <a:schemeClr val="bg1">
                  <a:lumMod val="65000"/>
                </a:schemeClr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550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3056296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411368" y="1407210"/>
            <a:ext cx="8334678" cy="135292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568" y="1576544"/>
            <a:ext cx="7981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나눔고딕"/>
                <a:cs typeface="나눔고딕"/>
              </a:rPr>
              <a:t>The honorific forms of </a:t>
            </a:r>
            <a:r>
              <a:rPr lang="ko-KR" altLang="en-US" sz="2000" dirty="0" smtClean="0">
                <a:ea typeface="나눔고딕"/>
                <a:cs typeface="나눔고딕"/>
              </a:rPr>
              <a:t>있어요</a:t>
            </a:r>
            <a:r>
              <a:rPr lang="en-US" altLang="ko-KR" sz="2000" dirty="0" smtClean="0"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ea typeface="나눔고딕"/>
                <a:cs typeface="나눔고딕"/>
              </a:rPr>
              <a:t>없어요</a:t>
            </a:r>
            <a:r>
              <a:rPr lang="en-US" altLang="ko-KR" sz="2000" dirty="0" smtClean="0">
                <a:ea typeface="나눔고딕"/>
                <a:cs typeface="나눔고딕"/>
              </a:rPr>
              <a:t> for the meaning of </a:t>
            </a:r>
            <a:r>
              <a:rPr lang="en-US" altLang="ko-KR" sz="2000" dirty="0" smtClean="0">
                <a:solidFill>
                  <a:srgbClr val="0080FF"/>
                </a:solidFill>
                <a:ea typeface="나눔고딕"/>
                <a:cs typeface="나눔고딕"/>
              </a:rPr>
              <a:t>possession</a:t>
            </a:r>
            <a:r>
              <a:rPr lang="en-US" altLang="ko-KR" sz="2000" dirty="0" smtClean="0">
                <a:ea typeface="나눔고딕"/>
                <a:cs typeface="나눔고딕"/>
              </a:rPr>
              <a:t> are 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있으세요</a:t>
            </a:r>
            <a:r>
              <a:rPr lang="en-US" altLang="ko-KR" sz="2000" dirty="0" smtClean="0">
                <a:solidFill>
                  <a:srgbClr val="FF0080"/>
                </a:solidFill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없으세요</a:t>
            </a:r>
            <a:r>
              <a:rPr lang="ko-KR" altLang="en-US" sz="2000" dirty="0" smtClean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while those for the meaning of </a:t>
            </a:r>
            <a:r>
              <a:rPr lang="en-US" altLang="ko-KR" sz="2000" dirty="0" smtClean="0">
                <a:solidFill>
                  <a:srgbClr val="0080FF"/>
                </a:solidFill>
                <a:ea typeface="나눔고딕"/>
                <a:cs typeface="나눔고딕"/>
              </a:rPr>
              <a:t>existence</a:t>
            </a:r>
            <a:r>
              <a:rPr lang="en-US" altLang="ko-KR" sz="2000" dirty="0" smtClean="0">
                <a:ea typeface="나눔고딕"/>
                <a:cs typeface="나눔고딕"/>
              </a:rPr>
              <a:t> are 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계세요</a:t>
            </a:r>
            <a:r>
              <a:rPr lang="en-US" altLang="ko-KR" sz="2000" dirty="0" smtClean="0">
                <a:solidFill>
                  <a:srgbClr val="FF0080"/>
                </a:solidFill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안 계세요</a:t>
            </a:r>
            <a:r>
              <a:rPr lang="en-US" altLang="ko-KR" sz="2000" dirty="0" smtClean="0">
                <a:ea typeface="나눔고딕"/>
                <a:cs typeface="나눔고딕"/>
              </a:rPr>
              <a:t>. 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81419" y="2914249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있어요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AutoShape 5"/>
          <p:cNvSpPr>
            <a:spLocks/>
          </p:cNvSpPr>
          <p:nvPr/>
        </p:nvSpPr>
        <p:spPr bwMode="auto">
          <a:xfrm rot="16200000">
            <a:off x="4365360" y="2319604"/>
            <a:ext cx="425450" cy="2728912"/>
          </a:xfrm>
          <a:prstGeom prst="rightBrace">
            <a:avLst>
              <a:gd name="adj1" fmla="val 53451"/>
              <a:gd name="adj2" fmla="val 50000"/>
            </a:avLst>
          </a:prstGeom>
          <a:noFill/>
          <a:ln w="9525">
            <a:solidFill>
              <a:srgbClr val="3333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latinLnBrk="1" hangingPunct="1"/>
            <a:endParaRPr lang="en-US"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2684" y="3943125"/>
            <a:ext cx="1341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있으세요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58082" y="4656671"/>
            <a:ext cx="3774571" cy="965198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951447" y="4656670"/>
            <a:ext cx="3614269" cy="965198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16249" y="3943125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계세요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3700" y="4696835"/>
            <a:ext cx="2778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teacher </a:t>
            </a:r>
            <a:r>
              <a:rPr lang="en-US" sz="2000" dirty="0" smtClean="0">
                <a:solidFill>
                  <a:srgbClr val="FF0080"/>
                </a:solidFill>
              </a:rPr>
              <a:t>has</a:t>
            </a:r>
            <a:r>
              <a:rPr lang="en-US" sz="2000" dirty="0" smtClean="0"/>
              <a:t> a house.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150954" y="4690543"/>
            <a:ext cx="2635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teacher </a:t>
            </a:r>
            <a:r>
              <a:rPr lang="en-US" sz="2000" dirty="0" smtClean="0">
                <a:solidFill>
                  <a:srgbClr val="FF0080"/>
                </a:solidFill>
              </a:rPr>
              <a:t>is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80"/>
                </a:solidFill>
              </a:rPr>
              <a:t>at </a:t>
            </a:r>
            <a:r>
              <a:rPr lang="en-US" sz="2000" dirty="0" smtClean="0"/>
              <a:t>home.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71016" y="5073719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선생님은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집 이  있으세요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9183" y="5073716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선생님은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집 에  계세요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477508" y="5032154"/>
            <a:ext cx="440266" cy="548149"/>
          </a:xfrm>
          <a:prstGeom prst="ellipse">
            <a:avLst/>
          </a:prstGeom>
          <a:noFill/>
          <a:ln w="381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88937" y="5015219"/>
            <a:ext cx="440266" cy="548149"/>
          </a:xfrm>
          <a:prstGeom prst="ellipse">
            <a:avLst/>
          </a:prstGeom>
          <a:noFill/>
          <a:ln w="381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09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2" grpId="0"/>
      <p:bldP spid="13" grpId="0"/>
      <p:bldP spid="16" grpId="0"/>
      <p:bldP spid="17" grpId="0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045838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8986" y="3259689"/>
            <a:ext cx="3209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리사는 학생이에요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endParaRPr lang="en-US" sz="2400" b="1" dirty="0" smtClean="0">
              <a:latin typeface="나눔고딕"/>
              <a:ea typeface="나눔고딕"/>
              <a:cs typeface="나눔고딕"/>
            </a:endParaRPr>
          </a:p>
          <a:p>
            <a:endParaRPr lang="en-US" sz="2400" b="1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리사는 집에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endParaRPr lang="en-US" sz="2400" b="1" dirty="0" smtClean="0">
              <a:latin typeface="나눔고딕"/>
              <a:ea typeface="나눔고딕"/>
              <a:cs typeface="나눔고딕"/>
            </a:endParaRPr>
          </a:p>
          <a:p>
            <a:endParaRPr lang="en-US" sz="2400" b="1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리사는 동생이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00501" y="3861245"/>
            <a:ext cx="1596230" cy="334273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34829" y="3805656"/>
            <a:ext cx="156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Identification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1000501" y="4940344"/>
            <a:ext cx="1596230" cy="334273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00501" y="5989747"/>
            <a:ext cx="1596230" cy="334273"/>
          </a:xfrm>
          <a:prstGeom prst="roundRect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38720" y="4891675"/>
            <a:ext cx="1164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Existence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172141" y="5932108"/>
            <a:ext cx="1310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Possession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408864" y="3259689"/>
            <a:ext cx="58356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이민수 선생님은 한국어 선생님</a:t>
            </a:r>
            <a:endParaRPr lang="en-US" altLang="ko-KR" sz="2400" b="1" dirty="0" smtClean="0">
              <a:latin typeface="나눔고딕"/>
              <a:ea typeface="나눔고딕"/>
              <a:cs typeface="나눔고딕"/>
            </a:endParaRPr>
          </a:p>
          <a:p>
            <a:endParaRPr lang="en-US" sz="2400" b="1" dirty="0" smtClean="0">
              <a:latin typeface="나눔고딕"/>
              <a:ea typeface="나눔고딕"/>
              <a:cs typeface="나눔고딕"/>
            </a:endParaRPr>
          </a:p>
          <a:p>
            <a:endParaRPr lang="en-US" sz="2400" b="1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이민수 선생님은 집에</a:t>
            </a:r>
            <a:endParaRPr lang="en-US" altLang="ko-KR" sz="2400" b="1" dirty="0" smtClean="0">
              <a:latin typeface="나눔고딕"/>
              <a:ea typeface="나눔고딕"/>
              <a:cs typeface="나눔고딕"/>
            </a:endParaRPr>
          </a:p>
          <a:p>
            <a:endParaRPr lang="en-US" sz="2400" b="1" dirty="0" smtClean="0">
              <a:latin typeface="나눔고딕"/>
              <a:ea typeface="나눔고딕"/>
              <a:cs typeface="나눔고딕"/>
            </a:endParaRPr>
          </a:p>
          <a:p>
            <a:endParaRPr lang="en-US" sz="2400" b="1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이민수 선생님은 동생이 </a:t>
            </a:r>
            <a:endParaRPr lang="en-US" sz="24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62328" y="3243447"/>
            <a:ext cx="114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이세요</a:t>
            </a:r>
            <a:r>
              <a:rPr lang="en-US" altLang="ko-KR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4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33654" y="4344205"/>
            <a:ext cx="114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계세요</a:t>
            </a:r>
            <a:r>
              <a:rPr lang="en-US" altLang="ko-KR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4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7267" y="5419412"/>
            <a:ext cx="1435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있으세요</a:t>
            </a:r>
            <a:r>
              <a:rPr lang="en-US" altLang="ko-KR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4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93193" y="1966958"/>
            <a:ext cx="3159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80FF"/>
                </a:solidFill>
                <a:ea typeface="나눔고딕"/>
                <a:cs typeface="나눔고딕"/>
              </a:rPr>
              <a:t>Honorific forms</a:t>
            </a:r>
            <a:r>
              <a:rPr lang="ko-KR" altLang="en-US" sz="2400" b="1" dirty="0" smtClean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solidFill>
                  <a:srgbClr val="0080FF"/>
                </a:solidFill>
                <a:ea typeface="나눔고딕"/>
                <a:cs typeface="나눔고딕"/>
              </a:rPr>
              <a:t>of </a:t>
            </a:r>
            <a:r>
              <a:rPr lang="ko-KR" altLang="en-US" sz="2400" b="1" dirty="0" smtClean="0">
                <a:solidFill>
                  <a:srgbClr val="0080FF"/>
                </a:solidFill>
                <a:ea typeface="나눔고딕"/>
                <a:cs typeface="나눔고딕"/>
              </a:rPr>
              <a:t>있다</a:t>
            </a:r>
            <a:endParaRPr lang="en-US" sz="2400" b="1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  <p:pic>
        <p:nvPicPr>
          <p:cNvPr id="17" name="Picture 16" descr="girl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937" y="1363786"/>
            <a:ext cx="1689592" cy="1689592"/>
          </a:xfrm>
          <a:prstGeom prst="rect">
            <a:avLst/>
          </a:prstGeom>
        </p:spPr>
      </p:pic>
      <p:sp>
        <p:nvSpPr>
          <p:cNvPr id="16" name="직사각형 15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3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5" grpId="0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045838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9241" y="1424371"/>
            <a:ext cx="8272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나눔고딕"/>
                <a:cs typeface="나눔고딕"/>
              </a:rPr>
              <a:t>In Korean, proper references for siblings depend on the sex of both the sibling and the self, as well as their relative ages. However, </a:t>
            </a:r>
            <a:r>
              <a:rPr lang="ko-KR" altLang="en-US" sz="2000" dirty="0" smtClean="0">
                <a:ea typeface="나눔고딕"/>
                <a:cs typeface="나눔고딕"/>
              </a:rPr>
              <a:t>동생</a:t>
            </a:r>
            <a:r>
              <a:rPr lang="en-US" altLang="ko-KR" sz="2000" dirty="0" smtClean="0">
                <a:ea typeface="나눔고딕"/>
                <a:cs typeface="나눔고딕"/>
              </a:rPr>
              <a:t> ‘younger sibling’ can be used to refer to either a male (</a:t>
            </a:r>
            <a:r>
              <a:rPr lang="ko-KR" altLang="en-US" sz="2000" dirty="0" smtClean="0">
                <a:ea typeface="나눔고딕"/>
                <a:cs typeface="나눔고딕"/>
              </a:rPr>
              <a:t>남동생</a:t>
            </a:r>
            <a:r>
              <a:rPr lang="en-US" altLang="ko-KR" sz="2000" dirty="0" smtClean="0">
                <a:ea typeface="나눔고딕"/>
                <a:cs typeface="나눔고딕"/>
              </a:rPr>
              <a:t>) or a female (</a:t>
            </a:r>
            <a:r>
              <a:rPr lang="ko-KR" altLang="en-US" sz="2000" dirty="0" smtClean="0">
                <a:ea typeface="나눔고딕"/>
                <a:cs typeface="나눔고딕"/>
              </a:rPr>
              <a:t>동생</a:t>
            </a:r>
            <a:r>
              <a:rPr lang="en-US" altLang="ko-KR" sz="2000" dirty="0" smtClean="0">
                <a:ea typeface="나눔고딕"/>
                <a:cs typeface="나눔고딕"/>
              </a:rPr>
              <a:t>).</a:t>
            </a:r>
            <a:endParaRPr lang="en-US" sz="2000" dirty="0">
              <a:ea typeface="나눔고딕"/>
              <a:cs typeface="나눔고딕"/>
            </a:endParaRPr>
          </a:p>
        </p:txBody>
      </p:sp>
      <p:pic>
        <p:nvPicPr>
          <p:cNvPr id="3" name="Picture 2" descr="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327" y="4903729"/>
            <a:ext cx="2606683" cy="1549255"/>
          </a:xfrm>
          <a:prstGeom prst="rect">
            <a:avLst/>
          </a:prstGeom>
        </p:spPr>
      </p:pic>
      <p:pic>
        <p:nvPicPr>
          <p:cNvPr id="5" name="Picture 4" descr="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108" y="2683359"/>
            <a:ext cx="1672437" cy="1881491"/>
          </a:xfrm>
          <a:prstGeom prst="rect">
            <a:avLst/>
          </a:prstGeom>
        </p:spPr>
      </p:pic>
      <p:pic>
        <p:nvPicPr>
          <p:cNvPr id="6" name="Picture 5" descr="student_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557" y="2683359"/>
            <a:ext cx="1550693" cy="1783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501" y="5337099"/>
            <a:ext cx="7150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나</a:t>
            </a:r>
            <a:endParaRPr lang="en-US" sz="44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888015" y="5543032"/>
            <a:ext cx="1012663" cy="377544"/>
          </a:xfrm>
          <a:prstGeom prst="rightArrow">
            <a:avLst/>
          </a:prstGeom>
          <a:solidFill>
            <a:srgbClr val="66CCFF"/>
          </a:solidFill>
          <a:ln>
            <a:solidFill>
              <a:srgbClr val="66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2560" y="3191963"/>
            <a:ext cx="1245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언니</a:t>
            </a:r>
            <a:endParaRPr lang="en-US" sz="44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6947" y="3191963"/>
            <a:ext cx="1245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오빠</a:t>
            </a:r>
            <a:endParaRPr lang="en-US" sz="44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7139" y="1335659"/>
            <a:ext cx="8410811" cy="1276148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2" name="직사각형 11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3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561305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9241" y="1424371"/>
            <a:ext cx="8272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나눔고딕"/>
                <a:cs typeface="나눔고딕"/>
              </a:rPr>
              <a:t>In Korean, proper references for siblings depend on the sex of both the sibling and the self, as well as their relative ages. However, </a:t>
            </a:r>
            <a:r>
              <a:rPr lang="ko-KR" altLang="en-US" sz="2000" dirty="0" smtClean="0">
                <a:ea typeface="나눔고딕"/>
                <a:cs typeface="나눔고딕"/>
              </a:rPr>
              <a:t>동생</a:t>
            </a:r>
            <a:r>
              <a:rPr lang="en-US" altLang="ko-KR" sz="2000" dirty="0" smtClean="0">
                <a:ea typeface="나눔고딕"/>
                <a:cs typeface="나눔고딕"/>
              </a:rPr>
              <a:t> ‘younger sibling’ can be used to refer to either a male (</a:t>
            </a:r>
            <a:r>
              <a:rPr lang="ko-KR" altLang="en-US" sz="2000" dirty="0" smtClean="0">
                <a:ea typeface="나눔고딕"/>
                <a:cs typeface="나눔고딕"/>
              </a:rPr>
              <a:t>남동생</a:t>
            </a:r>
            <a:r>
              <a:rPr lang="en-US" altLang="ko-KR" sz="2000" dirty="0" smtClean="0">
                <a:ea typeface="나눔고딕"/>
                <a:cs typeface="나눔고딕"/>
              </a:rPr>
              <a:t>) or a female (</a:t>
            </a:r>
            <a:r>
              <a:rPr lang="ko-KR" altLang="en-US" sz="2000" dirty="0" smtClean="0">
                <a:ea typeface="나눔고딕"/>
                <a:cs typeface="나눔고딕"/>
              </a:rPr>
              <a:t>동생</a:t>
            </a:r>
            <a:r>
              <a:rPr lang="en-US" altLang="ko-KR" sz="2000" dirty="0" smtClean="0">
                <a:ea typeface="나눔고딕"/>
                <a:cs typeface="나눔고딕"/>
              </a:rPr>
              <a:t>).</a:t>
            </a:r>
            <a:endParaRPr lang="en-US" sz="2000" dirty="0">
              <a:ea typeface="나눔고딕"/>
              <a:cs typeface="나눔고딕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103" y="4903729"/>
            <a:ext cx="1515130" cy="1549255"/>
          </a:xfrm>
          <a:prstGeom prst="rect">
            <a:avLst/>
          </a:prstGeom>
        </p:spPr>
      </p:pic>
      <p:pic>
        <p:nvPicPr>
          <p:cNvPr id="5" name="Picture 4" descr="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7108" y="2683359"/>
            <a:ext cx="1672437" cy="1881491"/>
          </a:xfrm>
          <a:prstGeom prst="rect">
            <a:avLst/>
          </a:prstGeom>
        </p:spPr>
      </p:pic>
      <p:pic>
        <p:nvPicPr>
          <p:cNvPr id="6" name="Picture 5" descr="student_1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557" y="2683359"/>
            <a:ext cx="1550693" cy="1783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501" y="5337099"/>
            <a:ext cx="7150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나</a:t>
            </a:r>
            <a:endParaRPr lang="en-US" sz="44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888015" y="5543032"/>
            <a:ext cx="1012663" cy="377544"/>
          </a:xfrm>
          <a:prstGeom prst="rightArrow">
            <a:avLst/>
          </a:prstGeom>
          <a:solidFill>
            <a:srgbClr val="66CCFF"/>
          </a:solidFill>
          <a:ln>
            <a:solidFill>
              <a:srgbClr val="66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2560" y="3191963"/>
            <a:ext cx="1245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누나</a:t>
            </a:r>
            <a:endParaRPr lang="en-US" sz="44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16947" y="3191963"/>
            <a:ext cx="7150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형</a:t>
            </a:r>
            <a:endParaRPr lang="en-US" sz="44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47139" y="1386458"/>
            <a:ext cx="8410811" cy="110437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4" name="직사각형 13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85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543596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Picture 1" descr="BL4_image_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6531" y="1372888"/>
            <a:ext cx="5662212" cy="4702137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4016323" y="5096843"/>
            <a:ext cx="326111" cy="840894"/>
          </a:xfrm>
          <a:prstGeom prst="upArrow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844685" y="5937737"/>
            <a:ext cx="673391" cy="559698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96177" y="5912659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나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71149" y="5937737"/>
            <a:ext cx="1121990" cy="585527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68334" y="5921327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누나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518743" y="3140480"/>
            <a:ext cx="850832" cy="585527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76948" y="3131813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형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72370" y="4185257"/>
            <a:ext cx="1350121" cy="585527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959515" y="1321405"/>
            <a:ext cx="1350121" cy="585527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876838" y="1321405"/>
            <a:ext cx="1350121" cy="585527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80601" y="4168848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여동생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84910" y="1302197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아버지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02233" y="1282240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어머니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직사각형 16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4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802401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2" name="Picture 1" descr="BL4_image_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6531" y="1372888"/>
            <a:ext cx="5662212" cy="4702137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5324774" y="5096843"/>
            <a:ext cx="326111" cy="840894"/>
          </a:xfrm>
          <a:prstGeom prst="upArrow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5114804" y="5937737"/>
            <a:ext cx="673391" cy="559698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83460" y="5937737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나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78292" y="5937737"/>
            <a:ext cx="1376073" cy="585527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95311" y="5919926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남동생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97586" y="3140480"/>
            <a:ext cx="971989" cy="585527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15759" y="3131813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오빠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72370" y="4185257"/>
            <a:ext cx="1350121" cy="585527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974653" y="1269922"/>
            <a:ext cx="1350121" cy="585527"/>
          </a:xfrm>
          <a:prstGeom prst="roundRect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80601" y="4168848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여동생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82884" y="1250626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부모님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직사각형 15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0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 animBg="1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1492017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63219" y="1335863"/>
            <a:ext cx="72348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ea typeface="나눔고딕"/>
                <a:cs typeface="나눔고딕"/>
              </a:rPr>
              <a:t>Family tree</a:t>
            </a:r>
            <a:r>
              <a:rPr lang="ko-KR" altLang="en-US" sz="2400" b="1" dirty="0" smtClean="0">
                <a:ea typeface="나눔고딕"/>
                <a:cs typeface="나눔고딕"/>
              </a:rPr>
              <a:t>를 그려 보세요</a:t>
            </a:r>
            <a:r>
              <a:rPr lang="en-US" altLang="ko-KR" sz="2400" b="1" dirty="0" smtClean="0"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ea typeface="나눔고딕"/>
                <a:cs typeface="나눔고딕"/>
              </a:rPr>
              <a:t> </a:t>
            </a:r>
            <a:endParaRPr lang="en-US" altLang="ko-KR" sz="2400" b="1" dirty="0" smtClean="0">
              <a:ea typeface="나눔고딕"/>
              <a:cs typeface="나눔고딕"/>
            </a:endParaRPr>
          </a:p>
          <a:p>
            <a:pPr algn="ctr"/>
            <a:r>
              <a:rPr lang="en-US" altLang="ko-KR" sz="2200" dirty="0" smtClean="0">
                <a:solidFill>
                  <a:srgbClr val="7F7F7F"/>
                </a:solidFill>
                <a:ea typeface="나눔고딕"/>
                <a:cs typeface="나눔고딕"/>
              </a:rPr>
              <a:t>(</a:t>
            </a:r>
            <a:r>
              <a:rPr lang="en-US" altLang="ko-KR" sz="2200" dirty="0">
                <a:solidFill>
                  <a:srgbClr val="7F7F7F"/>
                </a:solidFill>
                <a:ea typeface="나눔고딕"/>
                <a:cs typeface="나눔고딕"/>
              </a:rPr>
              <a:t>Draw your family tree or the family tree you wish you had. Use the correct reference terms.</a:t>
            </a:r>
            <a:r>
              <a:rPr lang="en-US" altLang="ko-KR" sz="2200" dirty="0" smtClean="0">
                <a:solidFill>
                  <a:srgbClr val="7F7F7F"/>
                </a:solidFill>
                <a:ea typeface="나눔고딕"/>
                <a:cs typeface="나눔고딕"/>
              </a:rPr>
              <a:t>)</a:t>
            </a:r>
            <a:endParaRPr lang="en-US" sz="2200" dirty="0">
              <a:solidFill>
                <a:srgbClr val="7F7F7F"/>
              </a:solidFill>
              <a:ea typeface="나눔고딕"/>
              <a:cs typeface="나눔고딕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54532" y="2593830"/>
            <a:ext cx="7066042" cy="4132241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BL4_image_1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8253" y="2826381"/>
            <a:ext cx="1263393" cy="1252195"/>
          </a:xfrm>
          <a:prstGeom prst="rect">
            <a:avLst/>
          </a:prstGeom>
        </p:spPr>
      </p:pic>
      <p:pic>
        <p:nvPicPr>
          <p:cNvPr id="32" name="Picture 31" descr="77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593" y="5108210"/>
            <a:ext cx="1352117" cy="774087"/>
          </a:xfrm>
          <a:prstGeom prst="rect">
            <a:avLst/>
          </a:prstGeom>
        </p:spPr>
      </p:pic>
      <p:pic>
        <p:nvPicPr>
          <p:cNvPr id="28" name="Picture 27" descr="BL4_image_1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2315" y="2880046"/>
            <a:ext cx="1298493" cy="1180640"/>
          </a:xfrm>
          <a:prstGeom prst="rect">
            <a:avLst/>
          </a:prstGeom>
        </p:spPr>
      </p:pic>
      <p:pic>
        <p:nvPicPr>
          <p:cNvPr id="30" name="Picture 29" descr="0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2769" y="5069781"/>
            <a:ext cx="893906" cy="1005645"/>
          </a:xfrm>
          <a:prstGeom prst="rect">
            <a:avLst/>
          </a:prstGeom>
        </p:spPr>
      </p:pic>
      <p:pic>
        <p:nvPicPr>
          <p:cNvPr id="31" name="Picture 30" descr="BL4_image_1.jp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2215" y="4926102"/>
            <a:ext cx="951506" cy="1185676"/>
          </a:xfrm>
          <a:prstGeom prst="rect">
            <a:avLst/>
          </a:prstGeom>
        </p:spPr>
      </p:pic>
      <p:pic>
        <p:nvPicPr>
          <p:cNvPr id="2" name="Picture 1" descr="writing.png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598" y="462966"/>
            <a:ext cx="685550" cy="59245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580367" y="2880046"/>
            <a:ext cx="1412960" cy="1287971"/>
          </a:xfrm>
          <a:prstGeom prst="ellipse">
            <a:avLst/>
          </a:prstGeom>
          <a:noFill/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963620" y="2880046"/>
            <a:ext cx="1412960" cy="1287971"/>
          </a:xfrm>
          <a:prstGeom prst="ellipse">
            <a:avLst/>
          </a:prstGeom>
          <a:noFill/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591816" y="4937215"/>
            <a:ext cx="1412960" cy="1287971"/>
          </a:xfrm>
          <a:prstGeom prst="ellipse">
            <a:avLst/>
          </a:prstGeom>
          <a:noFill/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47028" y="4937215"/>
            <a:ext cx="1412960" cy="1287971"/>
          </a:xfrm>
          <a:prstGeom prst="ellipse">
            <a:avLst/>
          </a:prstGeom>
          <a:noFill/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955896" y="4893167"/>
            <a:ext cx="1412960" cy="1287971"/>
          </a:xfrm>
          <a:prstGeom prst="ellipse">
            <a:avLst/>
          </a:prstGeom>
          <a:noFill/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5" idx="6"/>
            <a:endCxn id="16" idx="2"/>
          </p:cNvCxnSpPr>
          <p:nvPr/>
        </p:nvCxnSpPr>
        <p:spPr>
          <a:xfrm>
            <a:off x="3993327" y="3524032"/>
            <a:ext cx="970293" cy="0"/>
          </a:xfrm>
          <a:prstGeom prst="line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0"/>
          </p:cNvCxnSpPr>
          <p:nvPr/>
        </p:nvCxnSpPr>
        <p:spPr>
          <a:xfrm flipH="1" flipV="1">
            <a:off x="4439722" y="3524033"/>
            <a:ext cx="13786" cy="1413182"/>
          </a:xfrm>
          <a:prstGeom prst="line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93721" y="4230493"/>
            <a:ext cx="342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아버지                        어머니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85989" y="6181139"/>
            <a:ext cx="5293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오빠                          나                         여동생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289354" y="4630603"/>
            <a:ext cx="4364080" cy="20404"/>
          </a:xfrm>
          <a:prstGeom prst="line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282462" y="4630606"/>
            <a:ext cx="0" cy="306609"/>
          </a:xfrm>
          <a:prstGeom prst="line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9" idx="0"/>
          </p:cNvCxnSpPr>
          <p:nvPr/>
        </p:nvCxnSpPr>
        <p:spPr>
          <a:xfrm flipH="1" flipV="1">
            <a:off x="6637600" y="4619483"/>
            <a:ext cx="24776" cy="273684"/>
          </a:xfrm>
          <a:prstGeom prst="line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hlinkClick r:id="rId10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1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371135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76927" y="1742460"/>
            <a:ext cx="8281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2800" b="1" dirty="0">
                <a:solidFill>
                  <a:srgbClr val="FF0000"/>
                </a:solidFill>
                <a:ea typeface="나눔고딕"/>
                <a:cs typeface="나눔고딕"/>
              </a:rPr>
              <a:t>하고</a:t>
            </a:r>
            <a:r>
              <a:rPr lang="ko-KR" altLang="en-US" sz="2800" b="1" dirty="0">
                <a:ea typeface="나눔고딕"/>
                <a:cs typeface="나눔고딕"/>
              </a:rPr>
              <a:t> </a:t>
            </a:r>
            <a:r>
              <a:rPr lang="en-US" altLang="ko-KR" sz="2800" b="1" dirty="0">
                <a:ea typeface="나눔고딕"/>
                <a:cs typeface="나눔고딕"/>
              </a:rPr>
              <a:t>‘and’ connects </a:t>
            </a:r>
            <a:r>
              <a:rPr lang="ko-KR" altLang="en-US" sz="2800" b="1" dirty="0">
                <a:ea typeface="나눔고딕"/>
                <a:cs typeface="나눔고딕"/>
              </a:rPr>
              <a:t> </a:t>
            </a:r>
            <a:r>
              <a:rPr lang="en-US" altLang="ko-KR" sz="2800" b="1" dirty="0">
                <a:solidFill>
                  <a:srgbClr val="3333FF"/>
                </a:solidFill>
                <a:ea typeface="나눔고딕"/>
                <a:cs typeface="나눔고딕"/>
              </a:rPr>
              <a:t>NOUNS</a:t>
            </a:r>
            <a:r>
              <a:rPr lang="en-US" altLang="ko-KR" sz="2800" b="1" dirty="0">
                <a:ea typeface="나눔고딕"/>
                <a:cs typeface="나눔고딕"/>
              </a:rPr>
              <a:t>.</a:t>
            </a:r>
            <a:endParaRPr lang="en-US" altLang="ko-KR" sz="2800" dirty="0">
              <a:ea typeface="나눔고딕"/>
              <a:cs typeface="나눔고딕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7139" y="1650541"/>
            <a:ext cx="8410811" cy="68104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1" y="2883071"/>
            <a:ext cx="1875367" cy="1350264"/>
          </a:xfrm>
          <a:prstGeom prst="rect">
            <a:avLst/>
          </a:prstGeom>
        </p:spPr>
      </p:pic>
      <p:pic>
        <p:nvPicPr>
          <p:cNvPr id="9" name="Picture 8" descr="c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861" y="2611967"/>
            <a:ext cx="1782769" cy="1706033"/>
          </a:xfrm>
          <a:prstGeom prst="rect">
            <a:avLst/>
          </a:prstGeom>
        </p:spPr>
      </p:pic>
      <p:sp>
        <p:nvSpPr>
          <p:cNvPr id="10" name="Plus 9"/>
          <p:cNvSpPr/>
          <p:nvPr/>
        </p:nvSpPr>
        <p:spPr>
          <a:xfrm>
            <a:off x="2681429" y="3285067"/>
            <a:ext cx="643467" cy="609600"/>
          </a:xfrm>
          <a:prstGeom prst="mathPlus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32353" y="3371447"/>
            <a:ext cx="2985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커피</a:t>
            </a:r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하고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샌드위치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2" name="Picture 11" descr="9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40"/>
          <a:stretch/>
        </p:blipFill>
        <p:spPr>
          <a:xfrm>
            <a:off x="1124750" y="4639733"/>
            <a:ext cx="1201080" cy="1815426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2681429" y="5232400"/>
            <a:ext cx="643467" cy="609600"/>
          </a:xfrm>
          <a:prstGeom prst="mathPlus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501" y="4914229"/>
            <a:ext cx="2172900" cy="13546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900546" y="5452533"/>
            <a:ext cx="2647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교과서</a:t>
            </a:r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하고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사전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직사각형 14">
            <a:hlinkClick r:id="rId6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7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2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66143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76927" y="1742460"/>
            <a:ext cx="8281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2800" b="1" dirty="0">
                <a:solidFill>
                  <a:srgbClr val="FF0000"/>
                </a:solidFill>
                <a:ea typeface="나눔고딕"/>
                <a:cs typeface="나눔고딕"/>
              </a:rPr>
              <a:t>하고</a:t>
            </a:r>
            <a:r>
              <a:rPr lang="ko-KR" altLang="en-US" sz="2800" b="1" dirty="0">
                <a:ea typeface="나눔고딕"/>
                <a:cs typeface="나눔고딕"/>
              </a:rPr>
              <a:t> </a:t>
            </a:r>
            <a:r>
              <a:rPr lang="en-US" altLang="ko-KR" sz="2800" b="1" dirty="0">
                <a:ea typeface="나눔고딕"/>
                <a:cs typeface="나눔고딕"/>
              </a:rPr>
              <a:t>‘and’ connects </a:t>
            </a:r>
            <a:r>
              <a:rPr lang="ko-KR" altLang="en-US" sz="2800" b="1" dirty="0">
                <a:ea typeface="나눔고딕"/>
                <a:cs typeface="나눔고딕"/>
              </a:rPr>
              <a:t> </a:t>
            </a:r>
            <a:r>
              <a:rPr lang="en-US" altLang="ko-KR" sz="2800" b="1" dirty="0">
                <a:solidFill>
                  <a:srgbClr val="0080FF"/>
                </a:solidFill>
                <a:ea typeface="나눔고딕"/>
                <a:cs typeface="나눔고딕"/>
              </a:rPr>
              <a:t>NOUNS</a:t>
            </a:r>
            <a:r>
              <a:rPr lang="en-US" altLang="ko-KR" sz="2800" b="1" dirty="0">
                <a:ea typeface="나눔고딕"/>
                <a:cs typeface="나눔고딕"/>
              </a:rPr>
              <a:t>.</a:t>
            </a:r>
            <a:endParaRPr lang="en-US" altLang="ko-KR" sz="2800" dirty="0">
              <a:ea typeface="나눔고딕"/>
              <a:cs typeface="나눔고딕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7139" y="1650541"/>
            <a:ext cx="8410811" cy="68104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0" name="Plus 9"/>
          <p:cNvSpPr/>
          <p:nvPr/>
        </p:nvSpPr>
        <p:spPr>
          <a:xfrm>
            <a:off x="2681429" y="3285067"/>
            <a:ext cx="643467" cy="609600"/>
          </a:xfrm>
          <a:prstGeom prst="mathPlus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59227" y="3371447"/>
            <a:ext cx="2310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의자</a:t>
            </a:r>
            <a:r>
              <a:rPr lang="ko-KR" altLang="en-US" sz="28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하고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우산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3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771" y="2590800"/>
            <a:ext cx="1179163" cy="2018334"/>
          </a:xfrm>
          <a:prstGeom prst="rect">
            <a:avLst/>
          </a:prstGeom>
        </p:spPr>
      </p:pic>
      <p:pic>
        <p:nvPicPr>
          <p:cNvPr id="6" name="Picture 5" descr="u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453" y="2538053"/>
            <a:ext cx="2621096" cy="21388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2798" y="5255567"/>
            <a:ext cx="557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cs typeface="Arial" charset="0"/>
              </a:rPr>
              <a:t>cf. It does </a:t>
            </a:r>
            <a:r>
              <a:rPr lang="en-US" altLang="ko-KR" sz="2400" b="1" dirty="0">
                <a:solidFill>
                  <a:srgbClr val="0080FF"/>
                </a:solidFill>
                <a:cs typeface="Arial" charset="0"/>
              </a:rPr>
              <a:t>NOT</a:t>
            </a:r>
            <a:r>
              <a:rPr lang="en-US" altLang="ko-KR" sz="2400" dirty="0">
                <a:solidFill>
                  <a:srgbClr val="0080FF"/>
                </a:solidFill>
                <a:cs typeface="Arial" charset="0"/>
              </a:rPr>
              <a:t> </a:t>
            </a:r>
            <a:r>
              <a:rPr lang="en-US" altLang="ko-KR" sz="2400" dirty="0">
                <a:cs typeface="Arial" charset="0"/>
              </a:rPr>
              <a:t>connect sentences</a:t>
            </a:r>
            <a:r>
              <a:rPr lang="en-US" altLang="ko-KR" sz="2400" dirty="0" smtClean="0">
                <a:cs typeface="Arial" charset="0"/>
              </a:rPr>
              <a:t>.</a:t>
            </a:r>
            <a:endParaRPr lang="en-US" altLang="ko-KR" sz="2400" dirty="0">
              <a:cs typeface="Arial" charset="0"/>
            </a:endParaRPr>
          </a:p>
        </p:txBody>
      </p: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1405464" y="5837537"/>
            <a:ext cx="82597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대학교 캠퍼스가 넓어요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            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학생이 많아요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1890" y="5837537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그리고</a:t>
            </a:r>
            <a:endParaRPr lang="en-US" sz="2400" b="1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직사각형 12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97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2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0543596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76927" y="1449250"/>
            <a:ext cx="8281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나눔고딕"/>
                <a:cs typeface="나눔고딕"/>
              </a:rPr>
              <a:t>The term </a:t>
            </a:r>
            <a:r>
              <a:rPr lang="ko-KR" altLang="en-US" sz="2000" dirty="0" smtClean="0">
                <a:ea typeface="나눔고딕"/>
                <a:cs typeface="나눔고딕"/>
              </a:rPr>
              <a:t>학교</a:t>
            </a:r>
            <a:r>
              <a:rPr lang="en-US" altLang="ko-KR" sz="2000" dirty="0" smtClean="0">
                <a:ea typeface="나눔고딕"/>
                <a:cs typeface="나눔고딕"/>
              </a:rPr>
              <a:t> and </a:t>
            </a:r>
            <a:r>
              <a:rPr lang="ko-KR" altLang="en-US" sz="2000" dirty="0" smtClean="0">
                <a:ea typeface="나눔고딕"/>
                <a:cs typeface="나눔고딕"/>
              </a:rPr>
              <a:t>학생 </a:t>
            </a:r>
            <a:r>
              <a:rPr lang="en-US" altLang="ko-KR" sz="2000" dirty="0" smtClean="0">
                <a:ea typeface="나눔고딕"/>
                <a:cs typeface="나눔고딕"/>
              </a:rPr>
              <a:t>refer to ‘school’ and ‘student’ respectively. These terms are used with suffixes to indicate different educational levels.</a:t>
            </a:r>
            <a:endParaRPr lang="en-US" sz="2000" dirty="0">
              <a:ea typeface="나눔고딕"/>
              <a:cs typeface="나눔고딕"/>
            </a:endParaRPr>
          </a:p>
        </p:txBody>
      </p:sp>
      <p:pic>
        <p:nvPicPr>
          <p:cNvPr id="5" name="Picture 4" descr="school-953123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5524" y="2527810"/>
            <a:ext cx="4232340" cy="27492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501" y="5581213"/>
            <a:ext cx="4085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Elementary school</a:t>
            </a:r>
          </a:p>
          <a:p>
            <a:r>
              <a:rPr lang="en-US" sz="2800" dirty="0" smtClean="0">
                <a:solidFill>
                  <a:srgbClr val="008000"/>
                </a:solidFill>
              </a:rPr>
              <a:t>Elementary school student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6907" y="5581211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6666"/>
                </a:solidFill>
              </a:rPr>
              <a:t>초등</a:t>
            </a:r>
            <a:r>
              <a:rPr lang="ko-KR" altLang="en-US" sz="2800" dirty="0" smtClean="0">
                <a:solidFill>
                  <a:srgbClr val="008000"/>
                </a:solidFill>
              </a:rPr>
              <a:t>학교</a:t>
            </a:r>
          </a:p>
          <a:p>
            <a:r>
              <a:rPr lang="ko-KR" altLang="en-US" sz="2800" dirty="0" smtClean="0">
                <a:solidFill>
                  <a:srgbClr val="FF6666"/>
                </a:solidFill>
              </a:rPr>
              <a:t>초등</a:t>
            </a:r>
            <a:r>
              <a:rPr lang="ko-KR" altLang="en-US" sz="2800" dirty="0" smtClean="0">
                <a:solidFill>
                  <a:srgbClr val="008000"/>
                </a:solidFill>
              </a:rPr>
              <a:t>학생</a:t>
            </a:r>
            <a:endParaRPr lang="en-US" altLang="ko-KR" sz="2800" dirty="0" smtClean="0">
              <a:solidFill>
                <a:srgbClr val="008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7139" y="1413474"/>
            <a:ext cx="8410811" cy="79732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9" name="직사각형 8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4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470025"/>
          </a:xfrm>
        </p:spPr>
        <p:txBody>
          <a:bodyPr/>
          <a:lstStyle/>
          <a:p>
            <a:r>
              <a:rPr lang="ko-KR" altLang="ko-KR" b="1" dirty="0" smtClean="0">
                <a:latin typeface="나눔고딕"/>
                <a:ea typeface="나눔고딕"/>
                <a:cs typeface="나눔고딕"/>
              </a:rPr>
              <a:t>4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집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  <a:cs typeface="나눔고딕"/>
              </a:rPr>
            </a:br>
            <a:r>
              <a:rPr lang="ko-KR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 Home]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korean-house-village-657106_1920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859" y="2152211"/>
            <a:ext cx="4213740" cy="3457129"/>
          </a:xfrm>
          <a:prstGeom prst="rect">
            <a:avLst/>
          </a:prstGeom>
        </p:spPr>
      </p:pic>
      <p:pic>
        <p:nvPicPr>
          <p:cNvPr id="5" name="Picture 4" descr="new-england-1336173_1280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093" y="2152211"/>
            <a:ext cx="4248068" cy="3457129"/>
          </a:xfrm>
          <a:prstGeom prst="rect">
            <a:avLst/>
          </a:prstGeom>
        </p:spPr>
      </p:pic>
      <p:sp>
        <p:nvSpPr>
          <p:cNvPr id="6" name="직사각형 5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364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dirty="0"/>
              <a:t> </a:t>
            </a:r>
            <a:r>
              <a:rPr lang="en-US" altLang="ko-KR" dirty="0"/>
              <a:t>)?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77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454483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5" name="Picture 4" descr="school-953123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828" y="1546709"/>
            <a:ext cx="3020666" cy="1962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3458" y="2039290"/>
            <a:ext cx="34424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Middle school</a:t>
            </a:r>
          </a:p>
          <a:p>
            <a:r>
              <a:rPr lang="en-US" sz="2800" dirty="0" smtClean="0">
                <a:solidFill>
                  <a:srgbClr val="008000"/>
                </a:solidFill>
              </a:rPr>
              <a:t>Middle school student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3176" y="2039290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6666"/>
                </a:solidFill>
              </a:rPr>
              <a:t>중</a:t>
            </a:r>
            <a:r>
              <a:rPr lang="ko-KR" altLang="en-US" sz="2800" dirty="0" smtClean="0">
                <a:solidFill>
                  <a:srgbClr val="008000"/>
                </a:solidFill>
              </a:rPr>
              <a:t>학교</a:t>
            </a:r>
          </a:p>
          <a:p>
            <a:r>
              <a:rPr lang="ko-KR" altLang="en-US" sz="2800" dirty="0" smtClean="0">
                <a:solidFill>
                  <a:srgbClr val="FF6666"/>
                </a:solidFill>
              </a:rPr>
              <a:t>중</a:t>
            </a:r>
            <a:r>
              <a:rPr lang="ko-KR" altLang="en-US" sz="2800" dirty="0" smtClean="0">
                <a:solidFill>
                  <a:srgbClr val="008000"/>
                </a:solidFill>
              </a:rPr>
              <a:t>학생</a:t>
            </a:r>
            <a:endParaRPr lang="en-US" altLang="ko-KR" sz="2800" dirty="0" smtClean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501" y="3887738"/>
            <a:ext cx="30784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High school</a:t>
            </a:r>
          </a:p>
          <a:p>
            <a:r>
              <a:rPr lang="en-US" sz="2800" dirty="0" smtClean="0">
                <a:solidFill>
                  <a:srgbClr val="008000"/>
                </a:solidFill>
              </a:rPr>
              <a:t>High school student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7824" y="5268511"/>
            <a:ext cx="24634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College</a:t>
            </a:r>
          </a:p>
          <a:p>
            <a:r>
              <a:rPr lang="en-US" sz="2800" dirty="0" smtClean="0">
                <a:solidFill>
                  <a:srgbClr val="008000"/>
                </a:solidFill>
              </a:rPr>
              <a:t>College student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8113" y="3887738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6666"/>
                </a:solidFill>
              </a:rPr>
              <a:t>고등</a:t>
            </a:r>
            <a:r>
              <a:rPr lang="ko-KR" altLang="en-US" sz="2800" dirty="0" smtClean="0">
                <a:solidFill>
                  <a:srgbClr val="008000"/>
                </a:solidFill>
              </a:rPr>
              <a:t>학교</a:t>
            </a:r>
          </a:p>
          <a:p>
            <a:r>
              <a:rPr lang="ko-KR" altLang="en-US" sz="2800" dirty="0" smtClean="0">
                <a:solidFill>
                  <a:srgbClr val="FF6666"/>
                </a:solidFill>
              </a:rPr>
              <a:t>고등</a:t>
            </a:r>
            <a:r>
              <a:rPr lang="ko-KR" altLang="en-US" sz="2800" dirty="0" smtClean="0">
                <a:solidFill>
                  <a:srgbClr val="008000"/>
                </a:solidFill>
              </a:rPr>
              <a:t>학생</a:t>
            </a:r>
            <a:endParaRPr lang="en-US" altLang="ko-KR" sz="2800" dirty="0" smtClean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8113" y="5268511"/>
            <a:ext cx="1261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6666"/>
                </a:solidFill>
              </a:rPr>
              <a:t>대</a:t>
            </a:r>
            <a:r>
              <a:rPr lang="ko-KR" altLang="en-US" sz="2800" dirty="0" smtClean="0">
                <a:solidFill>
                  <a:srgbClr val="008000"/>
                </a:solidFill>
              </a:rPr>
              <a:t>학교</a:t>
            </a:r>
          </a:p>
          <a:p>
            <a:r>
              <a:rPr lang="ko-KR" altLang="en-US" sz="2800" dirty="0" smtClean="0">
                <a:solidFill>
                  <a:srgbClr val="FF6666"/>
                </a:solidFill>
              </a:rPr>
              <a:t>대</a:t>
            </a:r>
            <a:r>
              <a:rPr lang="ko-KR" altLang="en-US" sz="2800" dirty="0" smtClean="0">
                <a:solidFill>
                  <a:srgbClr val="008000"/>
                </a:solidFill>
              </a:rPr>
              <a:t>학생</a:t>
            </a:r>
            <a:endParaRPr lang="en-US" altLang="ko-KR" sz="2800" dirty="0" smtClean="0">
              <a:solidFill>
                <a:srgbClr val="008000"/>
              </a:solidFill>
            </a:endParaRPr>
          </a:p>
        </p:txBody>
      </p:sp>
      <p:pic>
        <p:nvPicPr>
          <p:cNvPr id="12" name="Picture 11" descr="hat-121791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4272" y="4549976"/>
            <a:ext cx="2605689" cy="1990909"/>
          </a:xfrm>
          <a:prstGeom prst="rect">
            <a:avLst/>
          </a:prstGeom>
        </p:spPr>
      </p:pic>
      <p:sp>
        <p:nvSpPr>
          <p:cNvPr id="13" name="직사각형 12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3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6045838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733308" y="2236068"/>
            <a:ext cx="2074727" cy="518766"/>
          </a:xfrm>
          <a:prstGeom prst="roundRect">
            <a:avLst/>
          </a:prstGeom>
          <a:solidFill>
            <a:srgbClr val="66FFCC"/>
          </a:solidFill>
          <a:ln>
            <a:solidFill>
              <a:srgbClr val="66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36273" y="2257395"/>
            <a:ext cx="1435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Exception</a:t>
            </a:r>
            <a:endParaRPr lang="en-US" sz="2400" b="1" dirty="0"/>
          </a:p>
        </p:txBody>
      </p:sp>
      <p:pic>
        <p:nvPicPr>
          <p:cNvPr id="5" name="Picture 4" descr="back-to-school-953250_1920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57110" y="3560825"/>
            <a:ext cx="2986890" cy="3297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3308" y="3560825"/>
            <a:ext cx="27633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</a:rPr>
              <a:t>Graduate school</a:t>
            </a:r>
          </a:p>
          <a:p>
            <a:r>
              <a:rPr lang="en-US" sz="2800" dirty="0" smtClean="0">
                <a:solidFill>
                  <a:srgbClr val="008000"/>
                </a:solidFill>
              </a:rPr>
              <a:t>Graduate student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3088" y="3560825"/>
            <a:ext cx="16209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6666"/>
                </a:solidFill>
              </a:rPr>
              <a:t>대</a:t>
            </a:r>
            <a:r>
              <a:rPr lang="ko-KR" altLang="en-US" sz="2800" dirty="0" smtClean="0">
                <a:solidFill>
                  <a:srgbClr val="008000"/>
                </a:solidFill>
              </a:rPr>
              <a:t>학</a:t>
            </a:r>
            <a:r>
              <a:rPr lang="ko-KR" altLang="en-US" sz="2800" dirty="0" smtClean="0">
                <a:solidFill>
                  <a:srgbClr val="0080FF"/>
                </a:solidFill>
              </a:rPr>
              <a:t>원</a:t>
            </a:r>
          </a:p>
          <a:p>
            <a:r>
              <a:rPr lang="ko-KR" altLang="en-US" sz="2800" dirty="0" smtClean="0">
                <a:solidFill>
                  <a:srgbClr val="FF6666"/>
                </a:solidFill>
              </a:rPr>
              <a:t>대</a:t>
            </a:r>
            <a:r>
              <a:rPr lang="ko-KR" altLang="en-US" sz="2800" dirty="0" smtClean="0">
                <a:solidFill>
                  <a:srgbClr val="008000"/>
                </a:solidFill>
              </a:rPr>
              <a:t>학</a:t>
            </a:r>
            <a:r>
              <a:rPr lang="ko-KR" altLang="en-US" sz="2800" dirty="0" smtClean="0">
                <a:solidFill>
                  <a:srgbClr val="0080FF"/>
                </a:solidFill>
              </a:rPr>
              <a:t>원생</a:t>
            </a:r>
            <a:endParaRPr lang="en-US" altLang="ko-KR" sz="2800" dirty="0" smtClean="0">
              <a:solidFill>
                <a:srgbClr val="0080FF"/>
              </a:solidFill>
            </a:endParaRPr>
          </a:p>
        </p:txBody>
      </p:sp>
      <p:sp>
        <p:nvSpPr>
          <p:cNvPr id="9" name="직사각형 8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3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72488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Alternative Questions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47139" y="1583422"/>
            <a:ext cx="8410811" cy="88558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534" y="1659523"/>
            <a:ext cx="8129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Alternative questions are used to ask someone to choose one from the given choices.</a:t>
            </a:r>
            <a:endParaRPr lang="en-US" sz="2000" dirty="0"/>
          </a:p>
        </p:txBody>
      </p:sp>
      <p:pic>
        <p:nvPicPr>
          <p:cNvPr id="6" name="Picture 5" descr="BL1_na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6165" y="2652298"/>
            <a:ext cx="1779861" cy="3991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401" y="3774194"/>
            <a:ext cx="873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마이클은 한국 사람이에요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중국 사람이에요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726266" y="4234089"/>
            <a:ext cx="1303866" cy="0"/>
          </a:xfrm>
          <a:prstGeom prst="line">
            <a:avLst/>
          </a:prstGeom>
          <a:ln w="38100" cmpd="sng"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995333" y="4232319"/>
            <a:ext cx="1303866" cy="0"/>
          </a:xfrm>
          <a:prstGeom prst="line">
            <a:avLst/>
          </a:prstGeom>
          <a:ln w="38100" cmpd="sng"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131731" y="4371327"/>
            <a:ext cx="754663" cy="660400"/>
          </a:xfrm>
          <a:prstGeom prst="ellipse">
            <a:avLst/>
          </a:prstGeom>
          <a:solidFill>
            <a:srgbClr val="0080FF"/>
          </a:solidFill>
          <a:ln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65597" y="4390435"/>
            <a:ext cx="6791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OR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318934" y="4232319"/>
            <a:ext cx="812797" cy="450504"/>
          </a:xfrm>
          <a:prstGeom prst="line">
            <a:avLst/>
          </a:prstGeom>
          <a:ln w="38100" cmpd="sng"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2" idx="6"/>
          </p:cNvCxnSpPr>
          <p:nvPr/>
        </p:nvCxnSpPr>
        <p:spPr>
          <a:xfrm flipH="1">
            <a:off x="4886394" y="4251023"/>
            <a:ext cx="701608" cy="450504"/>
          </a:xfrm>
          <a:prstGeom prst="line">
            <a:avLst/>
          </a:prstGeom>
          <a:ln w="38100" cmpd="sng"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844799" y="3271111"/>
            <a:ext cx="1117600" cy="48483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063066" y="3289363"/>
            <a:ext cx="1117600" cy="48483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871132" y="3321966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Choice 1</a:t>
            </a:r>
            <a:endParaRPr lang="en-US" sz="2000" b="1" dirty="0">
              <a:solidFill>
                <a:srgbClr val="008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12252" y="3335811"/>
            <a:ext cx="1083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Choice 2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24" name="Straight Connector 23"/>
          <p:cNvCxnSpPr>
            <a:endCxn id="19" idx="0"/>
          </p:cNvCxnSpPr>
          <p:nvPr/>
        </p:nvCxnSpPr>
        <p:spPr>
          <a:xfrm flipH="1">
            <a:off x="2124696" y="4251023"/>
            <a:ext cx="1212103" cy="959978"/>
          </a:xfrm>
          <a:prstGeom prst="line">
            <a:avLst/>
          </a:prstGeom>
          <a:ln w="38100" cmpd="sng">
            <a:solidFill>
              <a:srgbClr val="FF6FC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524000" y="5211001"/>
            <a:ext cx="1202266" cy="461665"/>
          </a:xfrm>
          <a:prstGeom prst="roundRect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6401" y="5211001"/>
            <a:ext cx="3436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한국 사람이에요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직사각형 24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9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/>
      <p:bldP spid="22" grpId="0" animBg="1"/>
      <p:bldP spid="23" grpId="0" animBg="1"/>
      <p:bldP spid="20" grpId="0"/>
      <p:bldP spid="21" grpId="0"/>
      <p:bldP spid="27" grpId="0" animBg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930359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Alternative Questions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2233261"/>
            <a:ext cx="85088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마이클은 한국 사람이에요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중국 사람이에요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한국 사람이에요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4773261"/>
            <a:ext cx="85088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동생이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없어요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남동생이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7" name="Ink 11"/>
          <p:cNvPicPr>
            <a:picLocks noRot="1" noChangeAspect="1" noEditPoints="1" noChangeArrowheads="1" noChangeShapeType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0125" y="1840445"/>
            <a:ext cx="5705475" cy="80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nk 12"/>
          <p:cNvPicPr>
            <a:picLocks noRot="1" noChangeAspect="1" noEditPoints="1" noChangeArrowheads="1" noChangeShapeType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3108" y="4526145"/>
            <a:ext cx="2782358" cy="54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47140" y="2165529"/>
            <a:ext cx="8273528" cy="150900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14332" y="4773261"/>
            <a:ext cx="8273528" cy="150900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9" name="직사각형 8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34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6283962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054532" y="2335406"/>
            <a:ext cx="7066042" cy="1387989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54532" y="3945468"/>
            <a:ext cx="7066042" cy="2204410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친구들과 보기와 같이 묻고 대답하세요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533" y="1756161"/>
            <a:ext cx="7234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questions with your classmates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 in example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57868" y="2374308"/>
            <a:ext cx="5571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학교 음식</a:t>
            </a:r>
            <a:r>
              <a:rPr lang="en-US" altLang="ko-KR" sz="20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 맛있다</a:t>
            </a:r>
            <a:r>
              <a:rPr lang="en-US" altLang="ko-KR" sz="20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0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맛없다</a:t>
            </a:r>
            <a:endParaRPr lang="en-US" sz="20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9733" y="2808286"/>
            <a:ext cx="4868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A: </a:t>
            </a:r>
            <a:r>
              <a:rPr lang="ko-KR" altLang="en-US" sz="2400" dirty="0" smtClean="0">
                <a:ea typeface="나눔고딕"/>
                <a:cs typeface="나눔고딕"/>
              </a:rPr>
              <a:t>학교 음식이 맛있어요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맛없어요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  <a:endParaRPr lang="en-US" sz="2400" dirty="0" smtClean="0">
              <a:ea typeface="나눔고딕"/>
              <a:cs typeface="나눔고딕"/>
            </a:endParaRPr>
          </a:p>
          <a:p>
            <a:r>
              <a:rPr lang="en-US" sz="2400" dirty="0" smtClean="0">
                <a:ea typeface="나눔고딕"/>
                <a:cs typeface="나눔고딕"/>
              </a:rPr>
              <a:t>B:</a:t>
            </a:r>
            <a:r>
              <a:rPr lang="ko-KR" altLang="en-US" sz="2400" dirty="0" smtClean="0">
                <a:ea typeface="나눔고딕"/>
                <a:cs typeface="나눔고딕"/>
              </a:rPr>
              <a:t> 맛있어요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endParaRPr lang="en-US" sz="2400" dirty="0" smtClean="0"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9379" y="4013200"/>
            <a:ext cx="5501827" cy="20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40000"/>
              </a:spcBef>
              <a:buFontTx/>
              <a:buAutoNum type="arabicPeriod"/>
            </a:pPr>
            <a:r>
              <a:rPr lang="ko-KR" altLang="en-US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룸메이트  	</a:t>
            </a:r>
            <a:r>
              <a:rPr lang="en-US" altLang="ko-KR" sz="24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있다</a:t>
            </a:r>
            <a:r>
              <a:rPr lang="en-US" altLang="ko-KR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없다</a:t>
            </a:r>
          </a:p>
          <a:p>
            <a:pPr>
              <a:spcBef>
                <a:spcPct val="40000"/>
              </a:spcBef>
              <a:buFontTx/>
              <a:buAutoNum type="arabicPeriod"/>
            </a:pPr>
            <a:r>
              <a:rPr lang="ko-KR" altLang="en-US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한국어 수업   	</a:t>
            </a:r>
            <a:r>
              <a:rPr lang="en-US" altLang="ko-KR" sz="24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재미있다</a:t>
            </a:r>
            <a:r>
              <a:rPr lang="en-US" altLang="ko-KR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재미없다</a:t>
            </a:r>
          </a:p>
          <a:p>
            <a:pPr>
              <a:spcBef>
                <a:spcPct val="40000"/>
              </a:spcBef>
              <a:buFontTx/>
              <a:buAutoNum type="arabicPeriod"/>
            </a:pPr>
            <a:r>
              <a:rPr lang="ko-KR" altLang="en-US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오빠</a:t>
            </a:r>
            <a:r>
              <a:rPr lang="en-US" altLang="ko-KR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형		</a:t>
            </a:r>
            <a:r>
              <a:rPr lang="en-US" altLang="ko-KR" sz="24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있다</a:t>
            </a:r>
            <a:r>
              <a:rPr lang="en-US" altLang="ko-KR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없다</a:t>
            </a:r>
          </a:p>
          <a:p>
            <a:pPr>
              <a:spcBef>
                <a:spcPct val="40000"/>
              </a:spcBef>
              <a:buFontTx/>
              <a:buAutoNum type="arabicPeriod"/>
            </a:pPr>
            <a:r>
              <a:rPr lang="ko-KR" altLang="en-US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한국친구	</a:t>
            </a:r>
            <a:r>
              <a:rPr lang="en-US" altLang="ko-KR" sz="24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있다</a:t>
            </a:r>
            <a:r>
              <a:rPr lang="en-US" altLang="ko-KR" sz="2400" b="1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4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없다</a:t>
            </a:r>
            <a:endParaRPr lang="ko-KR" altLang="en-US" sz="24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직사각형 14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3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CA" dirty="0" smtClean="0"/>
              <a:t>Housing </a:t>
            </a:r>
            <a:r>
              <a:rPr lang="en-CA" dirty="0"/>
              <a:t>including </a:t>
            </a:r>
            <a:r>
              <a:rPr lang="ko-KR" altLang="en-US" dirty="0"/>
              <a:t>아파트</a:t>
            </a:r>
            <a:endParaRPr lang="en-US" dirty="0"/>
          </a:p>
          <a:p>
            <a:pPr latinLnBrk="1"/>
            <a:r>
              <a:rPr lang="en-CA" u="sng" dirty="0">
                <a:hlinkClick r:id="rId2"/>
              </a:rPr>
              <a:t>https://youtu.be/aYLJXYUtDmI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3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40370" y="3249014"/>
            <a:ext cx="864347" cy="811493"/>
          </a:xfrm>
          <a:prstGeom prst="ellipse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40369" y="4071413"/>
            <a:ext cx="864347" cy="8114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40371" y="4916263"/>
            <a:ext cx="864347" cy="811493"/>
          </a:xfrm>
          <a:prstGeom prst="ellipse">
            <a:avLst/>
          </a:prstGeom>
          <a:solidFill>
            <a:srgbClr val="FF6FCF"/>
          </a:solidFill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40368" y="5758905"/>
            <a:ext cx="864347" cy="811493"/>
          </a:xfrm>
          <a:prstGeom prst="ellipse">
            <a:avLst/>
          </a:prstGeom>
          <a:solidFill>
            <a:srgbClr val="66FFCC"/>
          </a:solidFill>
          <a:ln>
            <a:solidFill>
              <a:srgbClr val="66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40370" y="3266655"/>
            <a:ext cx="864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/>
              <a:t>1</a:t>
            </a:r>
            <a:endParaRPr lang="en-US" sz="4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40371" y="4104456"/>
            <a:ext cx="864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4000" b="1" dirty="0"/>
              <a:t>2</a:t>
            </a:r>
            <a:endParaRPr lang="en-US" sz="4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140369" y="4941479"/>
            <a:ext cx="864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4000" b="1" dirty="0" smtClean="0"/>
              <a:t>3</a:t>
            </a:r>
            <a:endParaRPr lang="en-US" sz="4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122732" y="5764554"/>
            <a:ext cx="864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4000" b="1" dirty="0"/>
              <a:t>4</a:t>
            </a:r>
            <a:endParaRPr lang="en-US" sz="4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995760" y="3334198"/>
            <a:ext cx="61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일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95760" y="4166011"/>
            <a:ext cx="61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이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95760" y="4966260"/>
            <a:ext cx="61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삼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95760" y="5841486"/>
            <a:ext cx="61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사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33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4" name="Rounded Rectangle 33"/>
          <p:cNvSpPr/>
          <p:nvPr/>
        </p:nvSpPr>
        <p:spPr>
          <a:xfrm>
            <a:off x="447140" y="1583422"/>
            <a:ext cx="8256594" cy="885585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3467" y="1659469"/>
            <a:ext cx="7941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Korean uses two sets of numbers: Sino-Korean numbers and native Korean numbers.  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869620" y="2696100"/>
            <a:ext cx="2925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Sino-Korean Numbers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5343750" y="2696100"/>
            <a:ext cx="3174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Native Korean Numbers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643468" y="2696100"/>
            <a:ext cx="3325474" cy="461665"/>
          </a:xfrm>
          <a:prstGeom prst="roundRect">
            <a:avLst/>
          </a:prstGeom>
          <a:noFill/>
          <a:ln w="28575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223444" y="2696100"/>
            <a:ext cx="3325474" cy="461665"/>
          </a:xfrm>
          <a:prstGeom prst="roundRect">
            <a:avLst/>
          </a:prstGeom>
          <a:noFill/>
          <a:ln w="28575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328778" y="3328210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하나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58095" y="4158166"/>
            <a:ext cx="61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둘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58095" y="5003034"/>
            <a:ext cx="61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셋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58095" y="5826109"/>
            <a:ext cx="618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/>
                <a:ea typeface="나눔고딕"/>
                <a:cs typeface="나눔고딕"/>
              </a:rPr>
              <a:t>넷</a:t>
            </a:r>
            <a:endParaRPr lang="en-US" sz="3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직사각형 24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40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" grpId="0"/>
      <p:bldP spid="36" grpId="0"/>
      <p:bldP spid="5" grpId="0" animBg="1"/>
      <p:bldP spid="37" grpId="0" animBg="1"/>
      <p:bldP spid="38" grpId="0"/>
      <p:bldP spid="39" grpId="0"/>
      <p:bldP spid="40" grpId="0"/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22304" y="1446579"/>
            <a:ext cx="749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ea typeface="나눔고딕"/>
                <a:cs typeface="나눔고딕"/>
              </a:rPr>
              <a:t>The following tables show the counters used with the two different types of numbers. </a:t>
            </a:r>
            <a:endParaRPr lang="en-US" sz="2400" dirty="0">
              <a:latin typeface="+mj-lt"/>
              <a:ea typeface="나눔고딕"/>
              <a:cs typeface="나눔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003626"/>
              </p:ext>
            </p:extLst>
          </p:nvPr>
        </p:nvGraphicFramePr>
        <p:xfrm>
          <a:off x="5161850" y="2620304"/>
          <a:ext cx="3527948" cy="4146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3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66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2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w/native Korean numbers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명</a:t>
                      </a:r>
                      <a:r>
                        <a:rPr lang="en-US" altLang="ko-KR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사람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people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마리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animals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개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items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권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volumes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과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lessons (for counting)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시간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hours (for duration)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달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months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352794" y="1357747"/>
            <a:ext cx="8431795" cy="104145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498474"/>
              </p:ext>
            </p:extLst>
          </p:nvPr>
        </p:nvGraphicFramePr>
        <p:xfrm>
          <a:off x="747798" y="2624466"/>
          <a:ext cx="3534306" cy="41462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33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10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2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w/Sino-Korean numbers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층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floors, layers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과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lesson number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원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won (Korean currency)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학년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school year, grade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년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월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month (for date)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일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day (for</a:t>
                      </a:r>
                      <a:r>
                        <a:rPr lang="en-US" baseline="0" dirty="0" smtClean="0"/>
                        <a:t> date)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8" name="직사각형 7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44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98017" y="1834054"/>
            <a:ext cx="7779948" cy="70690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0500" y="1947199"/>
            <a:ext cx="754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Let’s review basic Sino-Korean numbers. </a:t>
            </a:r>
            <a:endParaRPr lang="en-US" sz="2400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408277" y="3126445"/>
            <a:ext cx="602919" cy="280076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1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 smtClean="0">
                <a:latin typeface="+mn-lt"/>
              </a:rPr>
              <a:t>2</a:t>
            </a:r>
            <a:endParaRPr lang="en-US" altLang="ko-KR" sz="3200" dirty="0">
              <a:latin typeface="+mn-lt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3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4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018713" y="3126445"/>
            <a:ext cx="625557" cy="2800767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5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 smtClean="0">
                <a:latin typeface="+mn-lt"/>
              </a:rPr>
              <a:t>6</a:t>
            </a:r>
            <a:endParaRPr lang="en-US" altLang="ko-KR" sz="3200" dirty="0">
              <a:latin typeface="+mn-lt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7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8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410259" y="3126862"/>
            <a:ext cx="603250" cy="280035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9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10</a:t>
            </a:r>
          </a:p>
          <a:p>
            <a:pPr algn="ctr" eaLnBrk="1" latinLnBrk="1" hangingPunct="1">
              <a:spcBef>
                <a:spcPct val="50000"/>
              </a:spcBef>
            </a:pPr>
            <a:endParaRPr lang="en-US" altLang="ko-KR" sz="3200" dirty="0">
              <a:latin typeface="+mn-lt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8849" y="3145820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일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8849" y="3870316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이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8849" y="4606757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삼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48849" y="5342436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사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4439" y="3125262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오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4439" y="3870316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육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4439" y="4606757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칠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4439" y="5361394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30833" y="3125262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구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30833" y="3870316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십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30833" y="5327154"/>
            <a:ext cx="11100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공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영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21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Sino-Numbers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2" name="직사각형 21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1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Sino-Numbers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1507010"/>
            <a:ext cx="9144000" cy="584776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8894" y="1507010"/>
            <a:ext cx="8974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		2		3		4		5		6		7		8		9	</a:t>
            </a:r>
            <a:r>
              <a:rPr lang="ko-KR" altLang="en-US" sz="3200" dirty="0" smtClean="0"/>
              <a:t>   </a:t>
            </a:r>
            <a:r>
              <a:rPr lang="en-US" sz="3200" dirty="0" smtClean="0"/>
              <a:t>10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2494" y="2244186"/>
            <a:ext cx="9144000" cy="584776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0354" y="2244186"/>
            <a:ext cx="88803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일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이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삼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사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오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육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칠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구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십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05713" y="3072604"/>
            <a:ext cx="864347" cy="811493"/>
          </a:xfrm>
          <a:prstGeom prst="ellipse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05713" y="4048187"/>
            <a:ext cx="864347" cy="811493"/>
          </a:xfrm>
          <a:prstGeom prst="ellipse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34160" y="3129706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11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0060" y="3147347"/>
            <a:ext cx="13101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r>
              <a:rPr lang="ko-KR" altLang="en-US" sz="3200" dirty="0" smtClean="0"/>
              <a:t> </a:t>
            </a:r>
            <a:r>
              <a:rPr lang="en-US" altLang="ko-KR" sz="3200" dirty="0" smtClean="0">
                <a:solidFill>
                  <a:srgbClr val="FF0080"/>
                </a:solidFill>
              </a:rPr>
              <a:t>10</a:t>
            </a:r>
            <a:r>
              <a:rPr lang="en-US" altLang="ko-KR" sz="3200" dirty="0" smtClean="0"/>
              <a:t>+1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5080245" y="3147347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십일</a:t>
            </a:r>
            <a:endParaRPr 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4160" y="4127114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12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3470060" y="4127114"/>
            <a:ext cx="13101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r>
              <a:rPr lang="ko-KR" altLang="en-US" sz="3200" dirty="0" smtClean="0"/>
              <a:t> </a:t>
            </a:r>
            <a:r>
              <a:rPr lang="en-US" altLang="ko-KR" sz="3200" dirty="0" smtClean="0">
                <a:solidFill>
                  <a:srgbClr val="FF0080"/>
                </a:solidFill>
              </a:rPr>
              <a:t>10</a:t>
            </a:r>
            <a:r>
              <a:rPr lang="en-US" altLang="ko-KR" sz="3200" dirty="0" smtClean="0"/>
              <a:t>+2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5080245" y="4153118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십이</a:t>
            </a:r>
            <a:endParaRPr 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5134717"/>
            <a:ext cx="9144000" cy="584776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2646" y="5117076"/>
            <a:ext cx="8910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r>
              <a:rPr lang="en-US" altLang="ko-KR" sz="3200" dirty="0" smtClean="0"/>
              <a:t>3</a:t>
            </a:r>
            <a:r>
              <a:rPr lang="en-US" sz="3200" dirty="0" smtClean="0"/>
              <a:t>			</a:t>
            </a:r>
            <a:r>
              <a:rPr lang="en-US" altLang="ko-KR" sz="3200" dirty="0" smtClean="0"/>
              <a:t>14</a:t>
            </a:r>
            <a:r>
              <a:rPr lang="en-US" sz="3200" dirty="0" smtClean="0"/>
              <a:t>			</a:t>
            </a:r>
            <a:r>
              <a:rPr lang="en-US" altLang="ko-KR" sz="3200" dirty="0" smtClean="0"/>
              <a:t>15</a:t>
            </a:r>
            <a:r>
              <a:rPr lang="en-US" sz="3200" dirty="0" smtClean="0"/>
              <a:t>			</a:t>
            </a:r>
            <a:r>
              <a:rPr lang="en-US" altLang="ko-KR" sz="3200" dirty="0" smtClean="0"/>
              <a:t>16</a:t>
            </a:r>
            <a:r>
              <a:rPr lang="en-US" sz="3200" dirty="0" smtClean="0"/>
              <a:t>			</a:t>
            </a:r>
            <a:r>
              <a:rPr lang="en-US" altLang="ko-KR" sz="3200" dirty="0" smtClean="0"/>
              <a:t>17</a:t>
            </a:r>
            <a:r>
              <a:rPr lang="en-US" sz="3200" dirty="0" smtClean="0"/>
              <a:t>			</a:t>
            </a:r>
            <a:r>
              <a:rPr lang="en-US" altLang="ko-KR" sz="3200" dirty="0" smtClean="0"/>
              <a:t>18</a:t>
            </a:r>
            <a:r>
              <a:rPr lang="en-US" sz="3200" dirty="0" smtClean="0"/>
              <a:t>			</a:t>
            </a:r>
            <a:r>
              <a:rPr lang="en-US" altLang="ko-KR" sz="3200" dirty="0" smtClean="0"/>
              <a:t>19</a:t>
            </a:r>
            <a:endParaRPr lang="en-US" sz="3200" dirty="0"/>
          </a:p>
        </p:txBody>
      </p:sp>
      <p:sp>
        <p:nvSpPr>
          <p:cNvPr id="20" name="Rectangle 19"/>
          <p:cNvSpPr/>
          <p:nvPr/>
        </p:nvSpPr>
        <p:spPr>
          <a:xfrm>
            <a:off x="0" y="5882023"/>
            <a:ext cx="9144000" cy="584776"/>
          </a:xfrm>
          <a:prstGeom prst="rect">
            <a:avLst/>
          </a:prstGeom>
          <a:solidFill>
            <a:srgbClr val="CCCCFF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-32786" y="5856243"/>
            <a:ext cx="93153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십삼 </a:t>
            </a:r>
            <a:r>
              <a:rPr lang="en-US" altLang="ko-KR" sz="3200" dirty="0" smtClean="0"/>
              <a:t>	</a:t>
            </a:r>
            <a:r>
              <a:rPr lang="ko-KR" altLang="en-US" sz="3200" dirty="0" smtClean="0"/>
              <a:t>십사 </a:t>
            </a:r>
            <a:r>
              <a:rPr lang="en-US" altLang="ko-KR" sz="3200" dirty="0" smtClean="0"/>
              <a:t>	</a:t>
            </a:r>
            <a:r>
              <a:rPr lang="ko-KR" altLang="en-US" sz="3200" dirty="0" smtClean="0"/>
              <a:t>십오 </a:t>
            </a:r>
            <a:r>
              <a:rPr lang="en-US" altLang="ko-KR" sz="3200" dirty="0" smtClean="0"/>
              <a:t>	</a:t>
            </a:r>
            <a:r>
              <a:rPr lang="ko-KR" altLang="en-US" sz="3200" dirty="0" smtClean="0"/>
              <a:t>십육 </a:t>
            </a:r>
            <a:r>
              <a:rPr lang="en-US" altLang="ko-KR" sz="3200" dirty="0" smtClean="0"/>
              <a:t>	</a:t>
            </a:r>
            <a:r>
              <a:rPr lang="ko-KR" altLang="en-US" sz="3200" dirty="0" smtClean="0"/>
              <a:t>십칠 </a:t>
            </a:r>
            <a:r>
              <a:rPr lang="en-US" altLang="ko-KR" sz="3200" dirty="0" smtClean="0"/>
              <a:t>	</a:t>
            </a:r>
            <a:r>
              <a:rPr lang="ko-KR" altLang="en-US" sz="3200" dirty="0" smtClean="0"/>
              <a:t>십팔 </a:t>
            </a:r>
            <a:r>
              <a:rPr lang="en-US" altLang="ko-KR" sz="3200" dirty="0" smtClean="0"/>
              <a:t>	</a:t>
            </a:r>
            <a:r>
              <a:rPr lang="ko-KR" altLang="en-US" sz="3200" dirty="0" smtClean="0"/>
              <a:t>십구</a:t>
            </a:r>
            <a:r>
              <a:rPr lang="en-US" sz="3200" dirty="0" smtClean="0"/>
              <a:t>		</a:t>
            </a:r>
            <a:endParaRPr lang="en-US" sz="3200" dirty="0"/>
          </a:p>
        </p:txBody>
      </p:sp>
      <p:sp>
        <p:nvSpPr>
          <p:cNvPr id="22" name="직사각형 21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8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061558"/>
              </p:ext>
            </p:extLst>
          </p:nvPr>
        </p:nvGraphicFramePr>
        <p:xfrm>
          <a:off x="1000501" y="259752"/>
          <a:ext cx="7369074" cy="94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4 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9158" y="1378888"/>
            <a:ext cx="46483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개</a:t>
            </a:r>
            <a:r>
              <a:rPr lang="en-US" altLang="ko-KR" dirty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dog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고등학생 </a:t>
            </a:r>
            <a:r>
              <a:rPr lang="en-US" altLang="ko-KR" dirty="0" smtClean="0">
                <a:ea typeface="나눔고딕"/>
                <a:cs typeface="나눔고딕"/>
              </a:rPr>
              <a:t>high school student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남동생</a:t>
            </a:r>
            <a:r>
              <a:rPr lang="en-US" altLang="ko-KR" dirty="0" smtClean="0">
                <a:ea typeface="나눔고딕"/>
                <a:cs typeface="나눔고딕"/>
              </a:rPr>
              <a:t>	younger brother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대학원생  </a:t>
            </a:r>
            <a:r>
              <a:rPr lang="en-US" altLang="ko-KR" dirty="0" smtClean="0">
                <a:ea typeface="나눔고딕"/>
                <a:cs typeface="나눔고딕"/>
              </a:rPr>
              <a:t>graduate student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동생 </a:t>
            </a:r>
            <a:r>
              <a:rPr lang="en-US" altLang="ko-KR" dirty="0" smtClean="0">
                <a:ea typeface="나눔고딕"/>
                <a:cs typeface="나눔고딕"/>
              </a:rPr>
              <a:t>younger sibling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보스톤 </a:t>
            </a:r>
            <a:r>
              <a:rPr lang="en-US" altLang="ko-KR" dirty="0" smtClean="0">
                <a:ea typeface="나눔고딕"/>
                <a:cs typeface="나눔고딕"/>
              </a:rPr>
              <a:t>Boston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부모님 </a:t>
            </a:r>
            <a:r>
              <a:rPr lang="en-US" altLang="ko-KR" dirty="0" smtClean="0">
                <a:ea typeface="나눔고딕"/>
                <a:cs typeface="나눔고딕"/>
              </a:rPr>
              <a:t>parents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아버지 </a:t>
            </a:r>
            <a:r>
              <a:rPr lang="en-US" altLang="ko-KR" dirty="0" smtClean="0">
                <a:ea typeface="나눔고딕"/>
                <a:cs typeface="나눔고딕"/>
              </a:rPr>
              <a:t>father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어머니 </a:t>
            </a:r>
            <a:r>
              <a:rPr lang="en-US" altLang="ko-KR" dirty="0" smtClean="0">
                <a:ea typeface="나눔고딕"/>
                <a:cs typeface="나눔고딕"/>
              </a:rPr>
              <a:t>mother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여동생 </a:t>
            </a:r>
            <a:r>
              <a:rPr lang="en-US" altLang="ko-KR" dirty="0" smtClean="0">
                <a:ea typeface="나눔고딕"/>
                <a:cs typeface="나눔고딕"/>
              </a:rPr>
              <a:t>younger sister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오빠 </a:t>
            </a:r>
            <a:r>
              <a:rPr lang="en-US" altLang="ko-KR" dirty="0" smtClean="0">
                <a:ea typeface="나눔고딕"/>
                <a:cs typeface="나눔고딕"/>
              </a:rPr>
              <a:t>the older brother of a female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형</a:t>
            </a:r>
            <a:r>
              <a:rPr lang="en-US" altLang="ko-KR" dirty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the older brother of a male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홍콩 </a:t>
            </a:r>
            <a:r>
              <a:rPr lang="en-US" altLang="ko-KR" dirty="0" smtClean="0">
                <a:ea typeface="나눔고딕"/>
                <a:cs typeface="나눔고딕"/>
              </a:rPr>
              <a:t>Hong Kong</a:t>
            </a:r>
          </a:p>
          <a:p>
            <a:pPr latinLnBrk="1"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PRE-NOUN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몇  </a:t>
            </a:r>
            <a:r>
              <a:rPr lang="en-US" altLang="ko-KR" dirty="0" smtClean="0">
                <a:ea typeface="나눔고딕"/>
                <a:cs typeface="나눔고딕"/>
              </a:rPr>
              <a:t>how many, what </a:t>
            </a:r>
          </a:p>
          <a:p>
            <a:pPr latinLnBrk="1">
              <a:defRPr/>
            </a:pPr>
            <a:r>
              <a:rPr lang="en-US" altLang="ko-KR" dirty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     (with a counter)</a:t>
            </a:r>
            <a:endParaRPr lang="en-US" altLang="ko-KR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35438" y="1378888"/>
            <a:ext cx="51052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 smtClean="0">
                <a:solidFill>
                  <a:srgbClr val="FF0000"/>
                </a:solidFill>
                <a:ea typeface="나눔고딕"/>
                <a:cs typeface="나눔고딕"/>
              </a:rPr>
              <a:t>COUNTER</a:t>
            </a:r>
            <a:endParaRPr lang="en-US" altLang="ko-KR" b="1" dirty="0">
              <a:solidFill>
                <a:srgbClr val="FF0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solidFill>
                  <a:srgbClr val="FF0000"/>
                </a:solidFill>
                <a:ea typeface="나눔고딕"/>
                <a:cs typeface="나눔고딕"/>
              </a:rPr>
              <a:t>개</a:t>
            </a:r>
            <a:r>
              <a:rPr lang="en-US" altLang="ko-KR" dirty="0">
                <a:solidFill>
                  <a:srgbClr val="FF0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solidFill>
                  <a:srgbClr val="FF0000"/>
                </a:solidFill>
                <a:ea typeface="나눔고딕"/>
                <a:cs typeface="나눔고딕"/>
              </a:rPr>
              <a:t>item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FF0000"/>
                </a:solidFill>
                <a:ea typeface="나눔고딕"/>
                <a:cs typeface="나눔고딕"/>
              </a:rPr>
              <a:t>권</a:t>
            </a:r>
            <a:r>
              <a:rPr lang="en-US" altLang="ko-KR" dirty="0" smtClean="0">
                <a:solidFill>
                  <a:srgbClr val="FF0000"/>
                </a:solidFill>
                <a:ea typeface="나눔고딕"/>
                <a:cs typeface="나눔고딕"/>
              </a:rPr>
              <a:t>	volume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FF0000"/>
                </a:solidFill>
                <a:ea typeface="나눔고딕"/>
                <a:cs typeface="나눔고딕"/>
              </a:rPr>
              <a:t>년</a:t>
            </a:r>
            <a:r>
              <a:rPr lang="en-US" altLang="ko-KR" dirty="0">
                <a:solidFill>
                  <a:srgbClr val="FF0000"/>
                </a:solidFill>
                <a:ea typeface="나눔고딕"/>
                <a:cs typeface="나눔고딕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ea typeface="나눔고딕"/>
                <a:cs typeface="나눔고딕"/>
              </a:rPr>
              <a:t> 	year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FF0000"/>
                </a:solidFill>
                <a:ea typeface="나눔고딕"/>
                <a:cs typeface="나눔고딕"/>
              </a:rPr>
              <a:t>달</a:t>
            </a:r>
            <a:r>
              <a:rPr lang="en-US" altLang="ko-KR" dirty="0" smtClean="0">
                <a:solidFill>
                  <a:srgbClr val="FF0000"/>
                </a:solidFill>
                <a:ea typeface="나눔고딕"/>
                <a:cs typeface="나눔고딕"/>
              </a:rPr>
              <a:t>	month:  one month, two months, three months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FF0000"/>
                </a:solidFill>
                <a:ea typeface="나눔고딕"/>
                <a:cs typeface="나눔고딕"/>
              </a:rPr>
              <a:t>달러</a:t>
            </a:r>
            <a:r>
              <a:rPr lang="en-US" altLang="ko-KR" dirty="0">
                <a:solidFill>
                  <a:srgbClr val="FF0000"/>
                </a:solidFill>
                <a:ea typeface="나눔고딕"/>
                <a:cs typeface="나눔고딕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ea typeface="나눔고딕"/>
                <a:cs typeface="나눔고딕"/>
              </a:rPr>
              <a:t>dollar (=</a:t>
            </a:r>
            <a:r>
              <a:rPr lang="ko-KR" altLang="en-US" dirty="0" smtClean="0">
                <a:solidFill>
                  <a:srgbClr val="FF0000"/>
                </a:solidFill>
                <a:ea typeface="나눔고딕"/>
                <a:cs typeface="나눔고딕"/>
              </a:rPr>
              <a:t>불</a:t>
            </a:r>
            <a:r>
              <a:rPr lang="en-US" altLang="ko-KR" dirty="0" smtClean="0">
                <a:solidFill>
                  <a:srgbClr val="FF0000"/>
                </a:solidFill>
                <a:ea typeface="나눔고딕"/>
                <a:cs typeface="나눔고딕"/>
              </a:rPr>
              <a:t>)</a:t>
            </a:r>
          </a:p>
          <a:p>
            <a:pPr latinLnBrk="1">
              <a:defRPr/>
            </a:pPr>
            <a:r>
              <a:rPr lang="ko-KR" altLang="en-US" dirty="0" smtClean="0">
                <a:solidFill>
                  <a:srgbClr val="FF0000"/>
                </a:solidFill>
                <a:ea typeface="나눔고딕"/>
                <a:cs typeface="나눔고딕"/>
              </a:rPr>
              <a:t>마리</a:t>
            </a:r>
            <a:r>
              <a:rPr lang="en-US" altLang="ko-KR" dirty="0">
                <a:solidFill>
                  <a:srgbClr val="FF0000"/>
                </a:solidFill>
                <a:ea typeface="나눔고딕"/>
                <a:cs typeface="나눔고딕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ea typeface="나눔고딕"/>
                <a:cs typeface="나눔고딕"/>
              </a:rPr>
              <a:t>animal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명</a:t>
            </a:r>
            <a:r>
              <a:rPr lang="en-US" altLang="ko-KR" dirty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people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원 </a:t>
            </a:r>
            <a:r>
              <a:rPr lang="en-US" altLang="ko-KR" dirty="0" smtClean="0">
                <a:ea typeface="나눔고딕"/>
                <a:cs typeface="나눔고딕"/>
              </a:rPr>
              <a:t>won (Korean currency)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월</a:t>
            </a:r>
            <a:r>
              <a:rPr lang="en-US" altLang="ko-KR" dirty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month: January, February, March…..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일 </a:t>
            </a:r>
            <a:r>
              <a:rPr lang="en-US" altLang="ko-KR" dirty="0" smtClean="0">
                <a:ea typeface="나눔고딕"/>
                <a:cs typeface="나눔고딕"/>
              </a:rPr>
              <a:t>day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NUMBER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두</a:t>
            </a:r>
            <a:r>
              <a:rPr lang="ko-KR" altLang="ko-KR" dirty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(with counter)		two (=</a:t>
            </a:r>
            <a:r>
              <a:rPr lang="ko-KR" altLang="en-US" dirty="0" smtClean="0">
                <a:ea typeface="나눔고딕"/>
                <a:cs typeface="나눔고딕"/>
              </a:rPr>
              <a:t>둘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한 </a:t>
            </a:r>
            <a:r>
              <a:rPr lang="en-US" altLang="ko-KR" dirty="0" smtClean="0">
                <a:ea typeface="나눔고딕"/>
                <a:cs typeface="나눔고딕"/>
              </a:rPr>
              <a:t>(with counter)		one</a:t>
            </a:r>
            <a:r>
              <a:rPr lang="ko-KR" altLang="en-US" dirty="0" smtClean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(=</a:t>
            </a:r>
            <a:r>
              <a:rPr lang="ko-KR" altLang="en-US" dirty="0" smtClean="0">
                <a:ea typeface="나눔고딕"/>
                <a:cs typeface="나눔고딕"/>
              </a:rPr>
              <a:t>하나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계시다 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hon.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계세요</a:t>
            </a:r>
            <a:r>
              <a:rPr lang="ko-KR" altLang="ko-KR" dirty="0" smtClean="0">
                <a:ea typeface="나눔고딕"/>
                <a:cs typeface="나눔고딕"/>
              </a:rPr>
              <a:t>)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</a:t>
            </a:r>
            <a:r>
              <a:rPr lang="en-US" altLang="ko-KR" dirty="0">
                <a:ea typeface="나눔고딕"/>
                <a:cs typeface="나눔고딕"/>
              </a:rPr>
              <a:t>be </a:t>
            </a:r>
            <a:r>
              <a:rPr lang="en-US" altLang="ko-KR" dirty="0" smtClean="0">
                <a:ea typeface="나눔고딕"/>
                <a:cs typeface="나눔고딕"/>
              </a:rPr>
              <a:t>(existence), stay</a:t>
            </a: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하고 </a:t>
            </a:r>
            <a:r>
              <a:rPr lang="en-US" altLang="ko-KR" dirty="0" smtClean="0">
                <a:ea typeface="나눔고딕"/>
                <a:cs typeface="나눔고딕"/>
              </a:rPr>
              <a:t>and (with nouns)</a:t>
            </a:r>
            <a:endParaRPr lang="en-US" altLang="ko-KR" dirty="0">
              <a:ea typeface="나눔고딕"/>
              <a:cs typeface="나눔고딕"/>
            </a:endParaRPr>
          </a:p>
        </p:txBody>
      </p:sp>
      <p:pic>
        <p:nvPicPr>
          <p:cNvPr id="6" name="L4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9" y="676211"/>
            <a:ext cx="605375" cy="518159"/>
          </a:xfrm>
          <a:prstGeom prst="rect">
            <a:avLst/>
          </a:prstGeom>
        </p:spPr>
      </p:pic>
      <p:sp>
        <p:nvSpPr>
          <p:cNvPr id="7" name="직사각형 6">
            <a:hlinkClick r:id="rId6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7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80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Sino-Numbers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1507010"/>
            <a:ext cx="9144000" cy="584776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8894" y="1507010"/>
            <a:ext cx="8910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		2		3		4		5		6		7		8		9</a:t>
            </a:r>
            <a:r>
              <a:rPr lang="en-US" sz="3200" dirty="0"/>
              <a:t>	</a:t>
            </a:r>
            <a:r>
              <a:rPr lang="en-US" sz="3200" dirty="0" smtClean="0"/>
              <a:t>	10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494" y="2244186"/>
            <a:ext cx="9144000" cy="584776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974" y="2212663"/>
            <a:ext cx="905614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일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이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삼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사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오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육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칠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팔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구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십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1962" y="3072604"/>
            <a:ext cx="864347" cy="811493"/>
          </a:xfrm>
          <a:prstGeom prst="ellipse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1962" y="4007586"/>
            <a:ext cx="864347" cy="811493"/>
          </a:xfrm>
          <a:prstGeom prst="ellipse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2184" y="3161235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20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62184" y="4075534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30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86309" y="3161235"/>
            <a:ext cx="12835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r>
              <a:rPr lang="ko-KR" altLang="en-US" sz="3200" dirty="0" smtClean="0"/>
              <a:t> </a:t>
            </a:r>
            <a:r>
              <a:rPr lang="en-US" altLang="ko-KR" sz="3200" dirty="0"/>
              <a:t>2</a:t>
            </a:r>
            <a:r>
              <a:rPr lang="en-US" altLang="ko-KR" sz="3200" dirty="0" smtClean="0"/>
              <a:t>x</a:t>
            </a:r>
            <a:r>
              <a:rPr lang="en-US" altLang="ko-KR" sz="3200" dirty="0" smtClean="0">
                <a:solidFill>
                  <a:srgbClr val="FF0080"/>
                </a:solidFill>
              </a:rPr>
              <a:t>10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86309" y="4075534"/>
            <a:ext cx="12835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+mj-lt"/>
              </a:rPr>
              <a:t>=</a:t>
            </a:r>
            <a:r>
              <a:rPr lang="ko-KR" altLang="en-US" sz="3200" dirty="0" smtClean="0">
                <a:latin typeface="+mj-lt"/>
              </a:rPr>
              <a:t> </a:t>
            </a:r>
            <a:r>
              <a:rPr lang="en-US" altLang="ko-KR" sz="3200" dirty="0" smtClean="0">
                <a:latin typeface="+mj-lt"/>
              </a:rPr>
              <a:t>3x</a:t>
            </a:r>
            <a:r>
              <a:rPr lang="en-US" altLang="ko-KR" sz="3200" dirty="0" smtClean="0">
                <a:solidFill>
                  <a:srgbClr val="FF0080"/>
                </a:solidFill>
                <a:latin typeface="+mj-lt"/>
              </a:rPr>
              <a:t>10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69833" y="3161235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이십</a:t>
            </a:r>
            <a:endParaRPr 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69833" y="4079002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삼십</a:t>
            </a:r>
            <a:endParaRPr 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21962" y="4953837"/>
            <a:ext cx="864347" cy="811493"/>
          </a:xfrm>
          <a:prstGeom prst="ellipse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2184" y="5007187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40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286309" y="5007187"/>
            <a:ext cx="12835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4x</a:t>
            </a:r>
            <a:r>
              <a:rPr lang="en-US" altLang="ko-KR" sz="3200" dirty="0" smtClean="0">
                <a:solidFill>
                  <a:srgbClr val="FF0080"/>
                </a:solidFill>
              </a:rPr>
              <a:t>10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569833" y="5007187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사십</a:t>
            </a:r>
            <a:endParaRPr 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77854" y="3161235"/>
            <a:ext cx="5466146" cy="584776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721211" y="3157907"/>
            <a:ext cx="5425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50		60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	70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	80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	90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	100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3677854" y="3922422"/>
            <a:ext cx="5468640" cy="584776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77854" y="3901738"/>
            <a:ext cx="56888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오십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육십 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칠십 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팔십 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구십 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백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46091" y="5007187"/>
            <a:ext cx="800403" cy="584776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346091" y="5888818"/>
            <a:ext cx="800403" cy="584776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37861" y="5007187"/>
            <a:ext cx="1205859" cy="584776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837861" y="5882164"/>
            <a:ext cx="1205859" cy="584776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03616" y="4983460"/>
            <a:ext cx="11190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1,000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6802581" y="5860624"/>
            <a:ext cx="13270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10,000</a:t>
            </a:r>
            <a:endParaRPr 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8438749" y="4983461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천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38749" y="5871177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만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8346091" y="1358368"/>
            <a:ext cx="743415" cy="5292347"/>
          </a:xfrm>
          <a:prstGeom prst="roundRect">
            <a:avLst/>
          </a:prstGeom>
          <a:noFill/>
          <a:ln w="381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8043720" y="665636"/>
            <a:ext cx="1035996" cy="518159"/>
          </a:xfrm>
          <a:prstGeom prst="roundRect">
            <a:avLst/>
          </a:prstGeom>
          <a:solidFill>
            <a:srgbClr val="66FFCC"/>
          </a:solidFill>
          <a:ln>
            <a:solidFill>
              <a:srgbClr val="66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129587" y="616661"/>
            <a:ext cx="8951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Unit</a:t>
            </a:r>
            <a:endParaRPr lang="en-US" sz="3200" dirty="0"/>
          </a:p>
        </p:txBody>
      </p:sp>
      <p:sp>
        <p:nvSpPr>
          <p:cNvPr id="37" name="Oval 36"/>
          <p:cNvSpPr/>
          <p:nvPr/>
        </p:nvSpPr>
        <p:spPr>
          <a:xfrm>
            <a:off x="421962" y="5888818"/>
            <a:ext cx="864347" cy="811493"/>
          </a:xfrm>
          <a:prstGeom prst="ellipse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62184" y="5939123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91</a:t>
            </a:r>
            <a:endParaRPr 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1286309" y="5985392"/>
            <a:ext cx="16958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9x</a:t>
            </a:r>
            <a:r>
              <a:rPr lang="en-US" altLang="ko-KR" sz="3200" dirty="0" smtClean="0">
                <a:solidFill>
                  <a:srgbClr val="FF0080"/>
                </a:solidFill>
              </a:rPr>
              <a:t>10</a:t>
            </a:r>
            <a:r>
              <a:rPr lang="en-US" altLang="ko-KR" sz="3200" dirty="0" smtClean="0"/>
              <a:t>+1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2962066" y="5939123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구십일</a:t>
            </a:r>
            <a:endParaRPr 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8" name="직사각형 37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7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6" grpId="0"/>
      <p:bldP spid="17" grpId="0"/>
      <p:bldP spid="18" grpId="0"/>
      <p:bldP spid="19" grpId="0" animBg="1"/>
      <p:bldP spid="20" grpId="0"/>
      <p:bldP spid="21" grpId="0" animBg="1"/>
      <p:bldP spid="22" grpId="0"/>
      <p:bldP spid="25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 animBg="1"/>
      <p:bldP spid="36" grpId="0" animBg="1"/>
      <p:bldP spid="35" grpId="0"/>
      <p:bldP spid="37" grpId="0" animBg="1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Sino-Numbers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798017" y="1622362"/>
            <a:ext cx="7779948" cy="70690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4533" y="1727339"/>
            <a:ext cx="566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read the following numbers in Korean!</a:t>
            </a:r>
            <a:endParaRPr lang="en-US" sz="2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98017" y="2827810"/>
          <a:ext cx="6096000" cy="3183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66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27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66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31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66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59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66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76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66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94</a:t>
                      </a:r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66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3" name="Picture 2" descr="teacher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3379" y="3485122"/>
            <a:ext cx="2322286" cy="30376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27452" y="2857868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이십칠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27452" y="3485122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삼십일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27452" y="4104872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오십구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7452" y="4744573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칠십육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7452" y="5391167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구십사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직사각형 11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7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Sino-Numbers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798017" y="1622362"/>
            <a:ext cx="7779948" cy="70690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4533" y="1727339"/>
            <a:ext cx="566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read the following numbers in Korean!</a:t>
            </a:r>
            <a:endParaRPr lang="en-US" sz="2400" dirty="0"/>
          </a:p>
        </p:txBody>
      </p:sp>
      <p:pic>
        <p:nvPicPr>
          <p:cNvPr id="3" name="Picture 2" descr="teacher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3379" y="3485122"/>
            <a:ext cx="2322286" cy="3037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1179" y="4536396"/>
            <a:ext cx="504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a typeface="나눔고딕"/>
                <a:cs typeface="나눔고딕"/>
              </a:rPr>
              <a:t>Unit: 					</a:t>
            </a: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만천백십</a:t>
            </a:r>
            <a:r>
              <a:rPr lang="ko-KR" altLang="en-US" sz="2800" dirty="0" smtClean="0">
                <a:ea typeface="나눔고딕"/>
                <a:cs typeface="나눔고딕"/>
              </a:rPr>
              <a:t>일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1179" y="5949312"/>
            <a:ext cx="504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a typeface="나눔고딕"/>
                <a:cs typeface="나눔고딕"/>
              </a:rPr>
              <a:t>Unit: 					</a:t>
            </a: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만천백십</a:t>
            </a:r>
            <a:r>
              <a:rPr lang="ko-KR" altLang="en-US" sz="2800" dirty="0" smtClean="0">
                <a:ea typeface="나눔고딕"/>
                <a:cs typeface="나눔고딕"/>
              </a:rPr>
              <a:t>일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11179" y="3192734"/>
            <a:ext cx="504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a typeface="나눔고딕"/>
                <a:cs typeface="나눔고딕"/>
              </a:rPr>
              <a:t>Unit: 					</a:t>
            </a: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만천백십</a:t>
            </a:r>
            <a:r>
              <a:rPr lang="ko-KR" altLang="en-US" sz="2800" dirty="0" smtClean="0">
                <a:ea typeface="나눔고딕"/>
                <a:cs typeface="나눔고딕"/>
              </a:rPr>
              <a:t>일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98258" y="2534671"/>
            <a:ext cx="1728694" cy="6580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749" y="2475840"/>
            <a:ext cx="7566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56</a:t>
            </a:r>
            <a:endParaRPr lang="en-US" sz="4400" dirty="0"/>
          </a:p>
        </p:txBody>
      </p:sp>
      <p:sp>
        <p:nvSpPr>
          <p:cNvPr id="20" name="Rounded Rectangle 19"/>
          <p:cNvSpPr/>
          <p:nvPr/>
        </p:nvSpPr>
        <p:spPr>
          <a:xfrm>
            <a:off x="4198258" y="3878333"/>
            <a:ext cx="1728694" cy="6580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198258" y="5284563"/>
            <a:ext cx="1728694" cy="6580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16841" y="3801860"/>
            <a:ext cx="1042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279</a:t>
            </a:r>
            <a:endParaRPr lang="en-US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4574724" y="5231640"/>
            <a:ext cx="13286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8437</a:t>
            </a:r>
            <a:endParaRPr lang="en-US" sz="4400" dirty="0"/>
          </a:p>
        </p:txBody>
      </p:sp>
      <p:sp>
        <p:nvSpPr>
          <p:cNvPr id="15" name="직사각형 14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5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0" grpId="0" animBg="1"/>
      <p:bldP spid="21" grpId="0" animBg="1"/>
      <p:bldP spid="22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Sino-Numbers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798017" y="1622362"/>
            <a:ext cx="7779948" cy="70690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4533" y="1727339"/>
            <a:ext cx="566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read the following numbers in Korean!</a:t>
            </a:r>
            <a:endParaRPr lang="en-US" sz="2400" dirty="0"/>
          </a:p>
        </p:txBody>
      </p:sp>
      <p:pic>
        <p:nvPicPr>
          <p:cNvPr id="3" name="Picture 2" descr="teacher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3379" y="3485122"/>
            <a:ext cx="2322286" cy="3037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1179" y="4536396"/>
            <a:ext cx="504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a typeface="나눔고딕"/>
                <a:cs typeface="나눔고딕"/>
              </a:rPr>
              <a:t>Unit: 					</a:t>
            </a: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만천백십</a:t>
            </a:r>
            <a:r>
              <a:rPr lang="ko-KR" altLang="en-US" sz="2800" dirty="0" smtClean="0">
                <a:ea typeface="나눔고딕"/>
                <a:cs typeface="나눔고딕"/>
              </a:rPr>
              <a:t>일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1179" y="5949312"/>
            <a:ext cx="504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a typeface="나눔고딕"/>
                <a:cs typeface="나눔고딕"/>
              </a:rPr>
              <a:t>Unit: 					</a:t>
            </a: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만천백십</a:t>
            </a:r>
            <a:r>
              <a:rPr lang="ko-KR" altLang="en-US" sz="2800" dirty="0" smtClean="0">
                <a:ea typeface="나눔고딕"/>
                <a:cs typeface="나눔고딕"/>
              </a:rPr>
              <a:t>일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11179" y="3192734"/>
            <a:ext cx="504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a typeface="나눔고딕"/>
                <a:cs typeface="나눔고딕"/>
              </a:rPr>
              <a:t>Unit: 					</a:t>
            </a: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만천백십</a:t>
            </a:r>
            <a:r>
              <a:rPr lang="ko-KR" altLang="en-US" sz="2800" dirty="0" smtClean="0">
                <a:ea typeface="나눔고딕"/>
                <a:cs typeface="나눔고딕"/>
              </a:rPr>
              <a:t>일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98258" y="2534671"/>
            <a:ext cx="1728694" cy="6580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4725" y="2475840"/>
            <a:ext cx="1385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/>
              <a:t>2893</a:t>
            </a:r>
            <a:endParaRPr lang="en-US" sz="4400" dirty="0"/>
          </a:p>
        </p:txBody>
      </p:sp>
      <p:sp>
        <p:nvSpPr>
          <p:cNvPr id="20" name="Rounded Rectangle 19"/>
          <p:cNvSpPr/>
          <p:nvPr/>
        </p:nvSpPr>
        <p:spPr>
          <a:xfrm>
            <a:off x="4198258" y="3878333"/>
            <a:ext cx="1728694" cy="6580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198258" y="5284563"/>
            <a:ext cx="1728694" cy="6580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88738" y="3801860"/>
            <a:ext cx="1614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59247</a:t>
            </a:r>
            <a:endParaRPr lang="en-US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4288738" y="5218325"/>
            <a:ext cx="1614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62491</a:t>
            </a:r>
            <a:endParaRPr lang="en-US" sz="4400" dirty="0"/>
          </a:p>
        </p:txBody>
      </p:sp>
      <p:sp>
        <p:nvSpPr>
          <p:cNvPr id="15" name="직사각형 14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88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0" grpId="0" animBg="1"/>
      <p:bldP spid="21" grpId="0" animBg="1"/>
      <p:bldP spid="22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Sino-Numbers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798017" y="1622362"/>
            <a:ext cx="7779948" cy="70690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4533" y="1727339"/>
            <a:ext cx="566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read the following numbers in Korean!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411179" y="5484041"/>
            <a:ext cx="504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a typeface="나눔고딕"/>
                <a:cs typeface="나눔고딕"/>
              </a:rPr>
              <a:t>Unit: 					</a:t>
            </a: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만천백십</a:t>
            </a:r>
            <a:r>
              <a:rPr lang="ko-KR" altLang="en-US" sz="2800" dirty="0" smtClean="0">
                <a:ea typeface="나눔고딕"/>
                <a:cs typeface="나눔고딕"/>
              </a:rPr>
              <a:t>일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11179" y="3398488"/>
            <a:ext cx="504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ea typeface="나눔고딕"/>
                <a:cs typeface="나눔고딕"/>
              </a:rPr>
              <a:t>Unit: 					</a:t>
            </a: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만천백십</a:t>
            </a:r>
            <a:r>
              <a:rPr lang="ko-KR" altLang="en-US" sz="2800" dirty="0" smtClean="0">
                <a:ea typeface="나눔고딕"/>
                <a:cs typeface="나눔고딕"/>
              </a:rPr>
              <a:t>일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198258" y="2746363"/>
            <a:ext cx="1728694" cy="6580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88738" y="2652250"/>
            <a:ext cx="1671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/>
              <a:t>11111</a:t>
            </a:r>
            <a:endParaRPr lang="en-US" sz="4400" dirty="0"/>
          </a:p>
        </p:txBody>
      </p:sp>
      <p:sp>
        <p:nvSpPr>
          <p:cNvPr id="21" name="Rounded Rectangle 20"/>
          <p:cNvSpPr/>
          <p:nvPr/>
        </p:nvSpPr>
        <p:spPr>
          <a:xfrm>
            <a:off x="4198258" y="4818729"/>
            <a:ext cx="1728694" cy="6580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68818" y="4756817"/>
            <a:ext cx="1614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10101</a:t>
            </a:r>
            <a:endParaRPr lang="en-US" sz="4400" dirty="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199181" y="3921708"/>
            <a:ext cx="72502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/>
            <a:r>
              <a:rPr lang="en-US" sz="2800" dirty="0" smtClean="0">
                <a:solidFill>
                  <a:schemeClr val="accent5"/>
                </a:solidFill>
                <a:latin typeface="+mn-lt"/>
                <a:cs typeface="Times New Roman" charset="0"/>
              </a:rPr>
              <a:t>* You </a:t>
            </a:r>
            <a:r>
              <a:rPr lang="en-US" sz="2800" dirty="0">
                <a:solidFill>
                  <a:schemeClr val="accent5"/>
                </a:solidFill>
                <a:latin typeface="+mn-lt"/>
                <a:cs typeface="Times New Roman" charset="0"/>
              </a:rPr>
              <a:t>can omit 1</a:t>
            </a:r>
            <a:r>
              <a:rPr lang="ko-KR" altLang="en-US" sz="2800" dirty="0">
                <a:solidFill>
                  <a:schemeClr val="accent5"/>
                </a:solidFill>
                <a:latin typeface="+mn-lt"/>
                <a:cs typeface="Times New Roman" charset="0"/>
              </a:rPr>
              <a:t> </a:t>
            </a:r>
            <a:r>
              <a:rPr lang="en-US" altLang="ko-KR" sz="2800" dirty="0" smtClean="0">
                <a:solidFill>
                  <a:schemeClr val="accent5"/>
                </a:solidFill>
                <a:latin typeface="+mn-lt"/>
                <a:cs typeface="Times New Roman" charset="0"/>
              </a:rPr>
              <a:t>and read </a:t>
            </a:r>
            <a:r>
              <a:rPr lang="en-US" altLang="ko-KR" sz="2800" dirty="0">
                <a:solidFill>
                  <a:schemeClr val="accent5"/>
                </a:solidFill>
                <a:latin typeface="+mn-lt"/>
                <a:cs typeface="Times New Roman" charset="0"/>
              </a:rPr>
              <a:t>the unit name only.</a:t>
            </a:r>
            <a:endParaRPr lang="en-US" sz="2800" dirty="0">
              <a:solidFill>
                <a:schemeClr val="accent5"/>
              </a:solidFill>
              <a:latin typeface="+mn-lt"/>
              <a:cs typeface="Times New Roman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792544" y="6038002"/>
            <a:ext cx="23460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1" hangingPunct="1"/>
            <a:r>
              <a:rPr lang="en-US" sz="2800" dirty="0" smtClean="0">
                <a:solidFill>
                  <a:srgbClr val="4BACC6"/>
                </a:solidFill>
                <a:latin typeface="+mn-lt"/>
                <a:cs typeface="Times New Roman" charset="0"/>
              </a:rPr>
              <a:t>* Leave </a:t>
            </a:r>
            <a:r>
              <a:rPr lang="en-US" sz="2800" dirty="0">
                <a:solidFill>
                  <a:srgbClr val="4BACC6"/>
                </a:solidFill>
                <a:latin typeface="+mn-lt"/>
                <a:cs typeface="Times New Roman" charset="0"/>
              </a:rPr>
              <a:t>out 0s</a:t>
            </a:r>
            <a:r>
              <a:rPr lang="en-US" altLang="ko-KR" sz="2800" dirty="0">
                <a:solidFill>
                  <a:srgbClr val="4BACC6"/>
                </a:solidFill>
                <a:latin typeface="+mn-lt"/>
                <a:cs typeface="Times New Roman" charset="0"/>
              </a:rPr>
              <a:t>.</a:t>
            </a:r>
            <a:endParaRPr lang="en-US" sz="2800" dirty="0">
              <a:solidFill>
                <a:srgbClr val="4BACC6"/>
              </a:solidFill>
              <a:latin typeface="+mn-lt"/>
              <a:cs typeface="Times New Roman" charset="0"/>
            </a:endParaRPr>
          </a:p>
        </p:txBody>
      </p:sp>
      <p:sp>
        <p:nvSpPr>
          <p:cNvPr id="13" name="직사각형 12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49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 animBg="1"/>
      <p:bldP spid="23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      숫자 연습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친구들과 보기와 같이 묻고 대답하세요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533" y="1756161"/>
            <a:ext cx="7234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questions with your classmates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 in example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62858" y="2348330"/>
            <a:ext cx="8406710" cy="1570527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09707" y="2418896"/>
            <a:ext cx="5668920" cy="1245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2600" dirty="0" smtClean="0">
                <a:ea typeface="나눔고딕"/>
                <a:cs typeface="나눔고딕"/>
              </a:rPr>
              <a:t>A: 	</a:t>
            </a:r>
            <a:r>
              <a:rPr lang="ko-KR" altLang="en-US" sz="2600" dirty="0" smtClean="0">
                <a:ea typeface="나눔고딕"/>
                <a:cs typeface="나눔고딕"/>
              </a:rPr>
              <a:t>얼마예요</a:t>
            </a:r>
            <a:r>
              <a:rPr lang="en-US" altLang="ko-KR" sz="2600" dirty="0" smtClean="0">
                <a:ea typeface="나눔고딕"/>
                <a:cs typeface="나눔고딕"/>
              </a:rPr>
              <a:t>? </a:t>
            </a:r>
            <a:r>
              <a:rPr lang="en-US" altLang="ko-KR" sz="2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(How much is it?)</a:t>
            </a:r>
          </a:p>
          <a:p>
            <a:pPr>
              <a:lnSpc>
                <a:spcPts val="4620"/>
              </a:lnSpc>
            </a:pPr>
            <a:r>
              <a:rPr lang="en-US" altLang="ko-KR" sz="2600" dirty="0" smtClean="0">
                <a:ea typeface="나눔고딕"/>
                <a:cs typeface="나눔고딕"/>
              </a:rPr>
              <a:t>B: 	</a:t>
            </a:r>
            <a:r>
              <a:rPr lang="ko-KR" altLang="en-US" sz="2600" dirty="0" smtClean="0">
                <a:ea typeface="나눔고딕"/>
                <a:cs typeface="나눔고딕"/>
              </a:rPr>
              <a:t>오백팔십 원이에요</a:t>
            </a:r>
            <a:r>
              <a:rPr lang="en-US" altLang="ko-KR" sz="2600" dirty="0" smtClean="0">
                <a:ea typeface="나눔고딕"/>
                <a:cs typeface="나눔고딕"/>
              </a:rPr>
              <a:t>.</a:t>
            </a:r>
            <a:r>
              <a:rPr lang="ko-KR" altLang="en-US" sz="2600" dirty="0" smtClean="0">
                <a:ea typeface="나눔고딕"/>
                <a:cs typeface="나눔고딕"/>
              </a:rPr>
              <a:t> </a:t>
            </a:r>
            <a:r>
              <a:rPr lang="en-US" altLang="ko-KR" sz="2600" dirty="0" smtClean="0">
                <a:solidFill>
                  <a:srgbClr val="7F7F7F"/>
                </a:solidFill>
                <a:ea typeface="나눔고딕"/>
                <a:cs typeface="나눔고딕"/>
              </a:rPr>
              <a:t>(It’s 580 won.)</a:t>
            </a:r>
          </a:p>
        </p:txBody>
      </p:sp>
      <p:pic>
        <p:nvPicPr>
          <p:cNvPr id="4" name="Picture 3" descr="price-tag-1248819_1280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20663">
            <a:off x="1432531" y="2050042"/>
            <a:ext cx="1258323" cy="201776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 rot="20138471">
            <a:off x="1330495" y="2859755"/>
            <a:ext cx="995424" cy="6174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147751">
            <a:off x="1252422" y="2890272"/>
            <a:ext cx="1131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₩ 580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516717" y="6453386"/>
            <a:ext cx="7655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FCF"/>
                </a:solidFill>
              </a:rPr>
              <a:t>* The won is </a:t>
            </a:r>
            <a:r>
              <a:rPr lang="en-US" dirty="0">
                <a:solidFill>
                  <a:srgbClr val="FF6FCF"/>
                </a:solidFill>
              </a:rPr>
              <a:t>the currency of South Korea</a:t>
            </a:r>
            <a:r>
              <a:rPr lang="en-US" dirty="0" smtClean="0">
                <a:solidFill>
                  <a:srgbClr val="FF6FCF"/>
                </a:solidFill>
              </a:rPr>
              <a:t>.</a:t>
            </a:r>
            <a:r>
              <a:rPr lang="ko-KR" altLang="en-US" dirty="0" smtClean="0">
                <a:solidFill>
                  <a:srgbClr val="FF6FCF"/>
                </a:solidFill>
              </a:rPr>
              <a:t> </a:t>
            </a:r>
            <a:r>
              <a:rPr lang="en-US" altLang="ko-KR" dirty="0" smtClean="0">
                <a:solidFill>
                  <a:srgbClr val="FF6FCF"/>
                </a:solidFill>
              </a:rPr>
              <a:t>One dollar is equivalent to 1,000 won.</a:t>
            </a:r>
            <a:r>
              <a:rPr lang="en-US" dirty="0" smtClean="0">
                <a:solidFill>
                  <a:srgbClr val="FF6FCF"/>
                </a:solidFill>
              </a:rPr>
              <a:t> </a:t>
            </a:r>
            <a:endParaRPr lang="en-US" dirty="0">
              <a:solidFill>
                <a:srgbClr val="FF6FCF"/>
              </a:solidFill>
            </a:endParaRPr>
          </a:p>
        </p:txBody>
      </p:sp>
      <p:pic>
        <p:nvPicPr>
          <p:cNvPr id="23" name="Picture 22" descr="price-tag-1248819_1280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20663">
            <a:off x="908173" y="4148874"/>
            <a:ext cx="1258323" cy="2017760"/>
          </a:xfrm>
          <a:prstGeom prst="rect">
            <a:avLst/>
          </a:prstGeom>
        </p:spPr>
      </p:pic>
      <p:pic>
        <p:nvPicPr>
          <p:cNvPr id="24" name="Picture 23" descr="price-tag-1248819_1280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20663">
            <a:off x="2915974" y="4148874"/>
            <a:ext cx="1258323" cy="2017760"/>
          </a:xfrm>
          <a:prstGeom prst="rect">
            <a:avLst/>
          </a:prstGeom>
        </p:spPr>
      </p:pic>
      <p:pic>
        <p:nvPicPr>
          <p:cNvPr id="25" name="Picture 24" descr="price-tag-1248819_1280.pn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20663">
            <a:off x="5005558" y="4077825"/>
            <a:ext cx="1258323" cy="225091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 rot="20138471">
            <a:off x="745056" y="4982783"/>
            <a:ext cx="1141381" cy="6174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20147751">
            <a:off x="709152" y="5059414"/>
            <a:ext cx="122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₩ 1,050</a:t>
            </a:r>
            <a:endParaRPr lang="en-US" sz="2400" dirty="0"/>
          </a:p>
        </p:txBody>
      </p:sp>
      <p:sp>
        <p:nvSpPr>
          <p:cNvPr id="32" name="Rounded Rectangle 31"/>
          <p:cNvSpPr/>
          <p:nvPr/>
        </p:nvSpPr>
        <p:spPr>
          <a:xfrm rot="20138471">
            <a:off x="2770699" y="4980273"/>
            <a:ext cx="1141381" cy="6174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 rot="20138471">
            <a:off x="4741684" y="5056074"/>
            <a:ext cx="1278730" cy="6174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rot="20147751">
            <a:off x="2736753" y="5043447"/>
            <a:ext cx="122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₩ 9,870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 rot="20147751">
            <a:off x="4689885" y="5125460"/>
            <a:ext cx="1384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₩ 13,450</a:t>
            </a:r>
            <a:endParaRPr lang="en-US" sz="2400" dirty="0"/>
          </a:p>
        </p:txBody>
      </p:sp>
      <p:pic>
        <p:nvPicPr>
          <p:cNvPr id="37" name="Picture 36" descr="price-tag-1248819_1280.pn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4020663">
            <a:off x="7261710" y="4077825"/>
            <a:ext cx="1258323" cy="225091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 rot="20138471">
            <a:off x="7008701" y="5011105"/>
            <a:ext cx="1278730" cy="6174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 rot="20147751">
            <a:off x="6956903" y="5051312"/>
            <a:ext cx="1384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₩ 89,690</a:t>
            </a:r>
            <a:endParaRPr lang="en-US" sz="2400" dirty="0"/>
          </a:p>
        </p:txBody>
      </p:sp>
      <p:sp>
        <p:nvSpPr>
          <p:cNvPr id="26" name="직사각형 25">
            <a:hlinkClick r:id="rId7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8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8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22304" y="1446579"/>
            <a:ext cx="749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ea typeface="나눔고딕"/>
                <a:cs typeface="나눔고딕"/>
              </a:rPr>
              <a:t>The following tables show the counters used with the two different types of numbers. </a:t>
            </a:r>
            <a:endParaRPr lang="en-US" sz="2400" dirty="0">
              <a:latin typeface="+mj-lt"/>
              <a:ea typeface="나눔고딕"/>
              <a:cs typeface="나눔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34906" y="2540328"/>
          <a:ext cx="3527948" cy="4146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3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66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2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w/native Korean numbers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명</a:t>
                      </a:r>
                      <a:r>
                        <a:rPr lang="en-US" altLang="ko-KR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사람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people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마리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animals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개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items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권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volumes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과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lessons (for counting)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시간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hours (for duration)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달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months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352794" y="1357747"/>
            <a:ext cx="8431795" cy="104145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879850" y="2540328"/>
          <a:ext cx="3534306" cy="41462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33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10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2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w/Sino-Korean numbers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층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floors, layers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과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lesson number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원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won (Korean currency)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학년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school year, grade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년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월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month (for date)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일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day (for</a:t>
                      </a:r>
                      <a:r>
                        <a:rPr lang="en-US" baseline="0" dirty="0" smtClean="0"/>
                        <a:t> date)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8" name="직사각형 7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92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3248025"/>
            <a:ext cx="9144000" cy="584776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5741700"/>
            <a:ext cx="9144000" cy="584776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38" y="1656340"/>
            <a:ext cx="85725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1280" y="1656340"/>
            <a:ext cx="928688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4931" y="1656340"/>
            <a:ext cx="85725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2685" y="1656340"/>
            <a:ext cx="928688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8272" y="1656340"/>
            <a:ext cx="857250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9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063" y="4140756"/>
            <a:ext cx="642937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563" y="4140756"/>
            <a:ext cx="571500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1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4140756"/>
            <a:ext cx="714375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5523" y="4140756"/>
            <a:ext cx="5000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3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0455" y="4140756"/>
            <a:ext cx="642938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4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3393" y="4140756"/>
            <a:ext cx="500062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5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6901" y="4140756"/>
            <a:ext cx="642937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6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284" y="4140757"/>
            <a:ext cx="571500" cy="143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7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500" y="4140755"/>
            <a:ext cx="642938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8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3484" y="4140755"/>
            <a:ext cx="642938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07658" y="3230384"/>
            <a:ext cx="10001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하나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374900" y="3229144"/>
            <a:ext cx="10001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ja-JP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둘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090455" y="3229144"/>
            <a:ext cx="10017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셋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632909" y="3229144"/>
            <a:ext cx="10001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  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넷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255397" y="3229144"/>
            <a:ext cx="10001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다섯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71500" y="5739219"/>
            <a:ext cx="10001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여섯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189577" y="5739219"/>
            <a:ext cx="13805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 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일곱</a:t>
            </a:r>
            <a:endParaRPr lang="ko-KR" alt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172598" y="5736738"/>
            <a:ext cx="10001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여덟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918659" y="5736738"/>
            <a:ext cx="10001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아홉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643813" y="5736738"/>
            <a:ext cx="10001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800" dirty="0">
                <a:latin typeface="나눔고딕"/>
                <a:ea typeface="나눔고딕"/>
                <a:cs typeface="나눔고딕"/>
              </a:rPr>
              <a:t>열</a:t>
            </a:r>
          </a:p>
        </p:txBody>
      </p:sp>
      <p:graphicFrame>
        <p:nvGraphicFramePr>
          <p:cNvPr id="28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Native</a:t>
                      </a:r>
                      <a:r>
                        <a:rPr 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 Korean </a:t>
                      </a:r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67356" y="6281857"/>
            <a:ext cx="1120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[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여덜</a:t>
            </a:r>
            <a:r>
              <a:rPr lang="en-US" altLang="ko-KR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]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1" name="직사각형 30">
            <a:hlinkClick r:id="rId7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8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0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Native</a:t>
                      </a:r>
                      <a:r>
                        <a:rPr 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 Korean </a:t>
                      </a:r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1507010"/>
            <a:ext cx="9144000" cy="584776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8894" y="1507010"/>
            <a:ext cx="8974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		2		3		4		5		6		</a:t>
            </a:r>
            <a:r>
              <a:rPr lang="ko-KR" altLang="en-US" sz="3200" dirty="0" smtClean="0"/>
              <a:t> </a:t>
            </a:r>
            <a:r>
              <a:rPr lang="en-US" sz="3200" dirty="0" smtClean="0"/>
              <a:t>7		</a:t>
            </a:r>
            <a:r>
              <a:rPr lang="ko-KR" altLang="en-US" sz="3200" dirty="0" smtClean="0"/>
              <a:t> </a:t>
            </a:r>
            <a:r>
              <a:rPr lang="en-US" sz="3200" dirty="0" smtClean="0"/>
              <a:t>8		</a:t>
            </a:r>
            <a:r>
              <a:rPr lang="ko-KR" altLang="en-US" sz="3200" dirty="0" smtClean="0"/>
              <a:t> </a:t>
            </a:r>
            <a:r>
              <a:rPr lang="en-US" sz="3200" dirty="0" smtClean="0"/>
              <a:t>9	</a:t>
            </a:r>
            <a:r>
              <a:rPr lang="ko-KR" altLang="en-US" sz="3200" dirty="0" smtClean="0"/>
              <a:t>    </a:t>
            </a:r>
            <a:r>
              <a:rPr lang="en-US" sz="3200" dirty="0" smtClean="0"/>
              <a:t>10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2494" y="2244186"/>
            <a:ext cx="9144000" cy="584776"/>
          </a:xfrm>
          <a:prstGeom prst="rect">
            <a:avLst/>
          </a:prstGeom>
          <a:solidFill>
            <a:srgbClr val="CCCCFF"/>
          </a:solidFill>
          <a:ln>
            <a:solidFill>
              <a:srgbClr val="CC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0354" y="2244186"/>
            <a:ext cx="8884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하나  둘   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셋 </a:t>
            </a:r>
            <a:r>
              <a:rPr lang="en-US" altLang="ko-KR" sz="32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  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넷 </a:t>
            </a:r>
            <a:r>
              <a:rPr lang="ko-KR" altLang="ko-KR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다섯  여섯  일곱 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여덟 아홉  열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Oval 7"/>
          <p:cNvSpPr/>
          <p:nvPr/>
        </p:nvSpPr>
        <p:spPr>
          <a:xfrm>
            <a:off x="2605713" y="3072604"/>
            <a:ext cx="864347" cy="811493"/>
          </a:xfrm>
          <a:prstGeom prst="ellipse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05713" y="4048187"/>
            <a:ext cx="864347" cy="811493"/>
          </a:xfrm>
          <a:prstGeom prst="ellipse">
            <a:avLst/>
          </a:prstGeom>
          <a:solidFill>
            <a:srgbClr val="CCFF66"/>
          </a:solidFill>
          <a:ln>
            <a:solidFill>
              <a:srgbClr val="CC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34160" y="3129706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11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470060" y="3147347"/>
            <a:ext cx="13101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r>
              <a:rPr lang="ko-KR" altLang="en-US" sz="3200" dirty="0" smtClean="0"/>
              <a:t> </a:t>
            </a:r>
            <a:r>
              <a:rPr lang="en-US" altLang="ko-KR" sz="3200" dirty="0" smtClean="0">
                <a:solidFill>
                  <a:srgbClr val="FF0080"/>
                </a:solidFill>
              </a:rPr>
              <a:t>10</a:t>
            </a:r>
            <a:r>
              <a:rPr lang="en-US" altLang="ko-KR" sz="3200" dirty="0" smtClean="0"/>
              <a:t>+1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5080245" y="3147347"/>
            <a:ext cx="13418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열하나</a:t>
            </a:r>
            <a:endParaRPr 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4160" y="4127114"/>
            <a:ext cx="6006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12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3470060" y="4127114"/>
            <a:ext cx="13101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=</a:t>
            </a:r>
            <a:r>
              <a:rPr lang="ko-KR" altLang="en-US" sz="3200" dirty="0" smtClean="0"/>
              <a:t> </a:t>
            </a:r>
            <a:r>
              <a:rPr lang="en-US" altLang="ko-KR" sz="3200" dirty="0" smtClean="0">
                <a:solidFill>
                  <a:srgbClr val="FF0080"/>
                </a:solidFill>
              </a:rPr>
              <a:t>10</a:t>
            </a:r>
            <a:r>
              <a:rPr lang="en-US" altLang="ko-KR" sz="3200" dirty="0" smtClean="0"/>
              <a:t>+2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5080245" y="4127114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열둘</a:t>
            </a:r>
            <a:endParaRPr lang="en-US" sz="3200" dirty="0">
              <a:solidFill>
                <a:srgbClr val="0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5134717"/>
            <a:ext cx="9144000" cy="584776"/>
          </a:xfrm>
          <a:prstGeom prst="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92646" y="5117076"/>
            <a:ext cx="85417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</a:t>
            </a:r>
            <a:r>
              <a:rPr lang="en-US" altLang="ko-KR" sz="3200" dirty="0" smtClean="0"/>
              <a:t>3</a:t>
            </a:r>
            <a:r>
              <a:rPr lang="en-US" sz="3200" dirty="0" smtClean="0"/>
              <a:t>		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14</a:t>
            </a:r>
            <a:r>
              <a:rPr lang="en-US" sz="3200" dirty="0" smtClean="0"/>
              <a:t>		</a:t>
            </a:r>
            <a:r>
              <a:rPr lang="en-US" altLang="ko-KR" sz="3200" dirty="0" smtClean="0"/>
              <a:t>15</a:t>
            </a:r>
            <a:r>
              <a:rPr lang="en-US" sz="3200" dirty="0" smtClean="0"/>
              <a:t>			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16</a:t>
            </a:r>
            <a:r>
              <a:rPr lang="en-US" sz="3200" dirty="0" smtClean="0"/>
              <a:t>		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17</a:t>
            </a:r>
            <a:r>
              <a:rPr lang="en-US" sz="3200" dirty="0" smtClean="0"/>
              <a:t>		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18</a:t>
            </a:r>
            <a:r>
              <a:rPr lang="en-US" sz="3200" dirty="0" smtClean="0"/>
              <a:t>		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19</a:t>
            </a:r>
            <a:endParaRPr lang="en-US" sz="3200" dirty="0"/>
          </a:p>
        </p:txBody>
      </p:sp>
      <p:sp>
        <p:nvSpPr>
          <p:cNvPr id="20" name="Rectangle 19"/>
          <p:cNvSpPr/>
          <p:nvPr/>
        </p:nvSpPr>
        <p:spPr>
          <a:xfrm>
            <a:off x="0" y="5882023"/>
            <a:ext cx="9144000" cy="584776"/>
          </a:xfrm>
          <a:prstGeom prst="rect">
            <a:avLst/>
          </a:prstGeom>
          <a:solidFill>
            <a:srgbClr val="CCCCFF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-32786" y="5856243"/>
            <a:ext cx="1005215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열셋 열넷 </a:t>
            </a:r>
            <a:r>
              <a:rPr lang="ko-KR" altLang="ko-KR" sz="3200" dirty="0" smtClean="0"/>
              <a:t> </a:t>
            </a:r>
            <a:r>
              <a:rPr lang="ko-KR" altLang="en-US" sz="3200" dirty="0" smtClean="0"/>
              <a:t> 열다섯 </a:t>
            </a:r>
            <a:r>
              <a:rPr lang="en-US" altLang="ko-KR" sz="3200" dirty="0" smtClean="0"/>
              <a:t>	</a:t>
            </a:r>
            <a:r>
              <a:rPr lang="ko-KR" altLang="en-US" sz="3200" dirty="0" smtClean="0"/>
              <a:t>열여섯 </a:t>
            </a:r>
            <a:r>
              <a:rPr lang="en-US" altLang="ko-KR" sz="3200" dirty="0" smtClean="0"/>
              <a:t>	</a:t>
            </a:r>
            <a:r>
              <a:rPr lang="ko-KR" altLang="en-US" sz="3200" dirty="0" smtClean="0"/>
              <a:t>열일곱 </a:t>
            </a:r>
            <a:r>
              <a:rPr lang="en-US" altLang="ko-KR" sz="3200" dirty="0" smtClean="0"/>
              <a:t>	</a:t>
            </a:r>
            <a:r>
              <a:rPr lang="ko-KR" altLang="en-US" sz="3200" dirty="0" smtClean="0"/>
              <a:t>열여덟 </a:t>
            </a:r>
            <a:r>
              <a:rPr lang="en-US" altLang="ko-KR" sz="3200" dirty="0" smtClean="0"/>
              <a:t>	</a:t>
            </a:r>
            <a:r>
              <a:rPr lang="ko-KR" altLang="en-US" sz="3200" dirty="0" smtClean="0"/>
              <a:t>열아홉</a:t>
            </a:r>
            <a:r>
              <a:rPr lang="en-US" sz="3200" dirty="0" smtClean="0"/>
              <a:t>		</a:t>
            </a:r>
            <a:endParaRPr lang="en-US" sz="3200" dirty="0"/>
          </a:p>
        </p:txBody>
      </p:sp>
      <p:sp>
        <p:nvSpPr>
          <p:cNvPr id="22" name="직사각형 21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86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Native</a:t>
                      </a:r>
                      <a:r>
                        <a:rPr lang="en-US" sz="28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 Korean </a:t>
                      </a:r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524000" y="1397002"/>
          <a:ext cx="6096000" cy="511258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b="0" dirty="0" smtClean="0"/>
                        <a:t>20</a:t>
                      </a:r>
                      <a:endParaRPr lang="en-US" sz="3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스물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30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서른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40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마흔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50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쉰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60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예순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70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일흔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80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여든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200" dirty="0" smtClean="0"/>
                        <a:t>90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0" dirty="0" smtClean="0">
                          <a:latin typeface="나눔고딕"/>
                          <a:ea typeface="나눔고딕"/>
                          <a:cs typeface="나눔고딕"/>
                        </a:rPr>
                        <a:t>아흔</a:t>
                      </a:r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직사각형 3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6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061558"/>
              </p:ext>
            </p:extLst>
          </p:nvPr>
        </p:nvGraphicFramePr>
        <p:xfrm>
          <a:off x="1000501" y="259752"/>
          <a:ext cx="7369074" cy="94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4 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29158" y="1129499"/>
            <a:ext cx="46483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개</a:t>
            </a:r>
            <a:r>
              <a:rPr lang="en-US" altLang="ko-KR" dirty="0">
                <a:ea typeface="나눔고딕"/>
                <a:cs typeface="나눔고딕"/>
              </a:rPr>
              <a:t>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고등학생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남동생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대학원생 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동생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보스톤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부모님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아버지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어머니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여동생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오빠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형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홍콩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PRE-NOUN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몇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COUNTER</a:t>
            </a:r>
          </a:p>
          <a:p>
            <a:pPr latinLnBrk="1">
              <a:defRPr/>
            </a:pPr>
            <a:r>
              <a:rPr lang="ko-KR" altLang="en-US" dirty="0">
                <a:ea typeface="나눔고딕"/>
                <a:cs typeface="나눔고딕"/>
              </a:rPr>
              <a:t>개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35438" y="921694"/>
            <a:ext cx="510525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dirty="0" smtClean="0">
                <a:ea typeface="나눔고딕"/>
                <a:cs typeface="나눔고딕"/>
              </a:rPr>
              <a:t>	</a:t>
            </a: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COUNTER (continue)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>
                <a:ea typeface="나눔고딕"/>
                <a:cs typeface="나눔고딕"/>
              </a:rPr>
              <a:t>권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</a:p>
          <a:p>
            <a:pPr latinLnBrk="1">
              <a:defRPr/>
            </a:pPr>
            <a:r>
              <a:rPr lang="ko-KR" altLang="en-US" dirty="0">
                <a:ea typeface="나눔고딕"/>
                <a:cs typeface="나눔고딕"/>
              </a:rPr>
              <a:t>년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달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달러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마리</a:t>
            </a:r>
            <a:r>
              <a:rPr lang="en-US" altLang="ko-KR" dirty="0">
                <a:ea typeface="나눔고딕"/>
                <a:cs typeface="나눔고딕"/>
              </a:rPr>
              <a:t>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명</a:t>
            </a:r>
            <a:r>
              <a:rPr lang="en-US" altLang="ko-KR" dirty="0" smtClean="0">
                <a:ea typeface="나눔고딕"/>
                <a:cs typeface="나눔고딕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원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월</a:t>
            </a:r>
            <a:r>
              <a:rPr lang="en-US" altLang="ko-KR" dirty="0">
                <a:ea typeface="나눔고딕"/>
                <a:cs typeface="나눔고딕"/>
              </a:rPr>
              <a:t>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일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NUMBER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두</a:t>
            </a:r>
            <a:r>
              <a:rPr lang="en-US" altLang="ko-KR" dirty="0" smtClean="0">
                <a:ea typeface="나눔고딕"/>
                <a:cs typeface="나눔고딕"/>
              </a:rPr>
              <a:t>		two (=</a:t>
            </a:r>
            <a:r>
              <a:rPr lang="ko-KR" altLang="en-US" dirty="0" smtClean="0">
                <a:ea typeface="나눔고딕"/>
                <a:cs typeface="나눔고딕"/>
              </a:rPr>
              <a:t>둘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한 </a:t>
            </a:r>
            <a:r>
              <a:rPr lang="en-US" altLang="ko-KR" dirty="0" smtClean="0">
                <a:ea typeface="나눔고딕"/>
                <a:cs typeface="나눔고딕"/>
              </a:rPr>
              <a:t>		one</a:t>
            </a:r>
            <a:r>
              <a:rPr lang="ko-KR" altLang="en-US" dirty="0" smtClean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(=</a:t>
            </a:r>
            <a:r>
              <a:rPr lang="ko-KR" altLang="en-US" dirty="0" smtClean="0">
                <a:ea typeface="나눔고딕"/>
                <a:cs typeface="나눔고딕"/>
              </a:rPr>
              <a:t>하나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계시다 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hon.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계세요</a:t>
            </a:r>
            <a:r>
              <a:rPr lang="ko-KR" altLang="ko-KR" dirty="0" smtClean="0">
                <a:ea typeface="나눔고딕"/>
                <a:cs typeface="나눔고딕"/>
              </a:rPr>
              <a:t>)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하고 </a:t>
            </a:r>
            <a:endParaRPr lang="en-US" altLang="ko-KR" dirty="0" smtClean="0">
              <a:ea typeface="나눔고딕"/>
              <a:cs typeface="나눔고딕"/>
            </a:endParaRPr>
          </a:p>
        </p:txBody>
      </p:sp>
      <p:pic>
        <p:nvPicPr>
          <p:cNvPr id="6" name="L4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9" y="676211"/>
            <a:ext cx="605375" cy="518159"/>
          </a:xfrm>
          <a:prstGeom prst="rect">
            <a:avLst/>
          </a:prstGeom>
        </p:spPr>
      </p:pic>
      <p:sp>
        <p:nvSpPr>
          <p:cNvPr id="7" name="직사각형 6">
            <a:hlinkClick r:id="rId6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7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3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46832" y="1604982"/>
            <a:ext cx="8079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you count, you must use different counters. Nouns are classified into many groups depending on shape or kind.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52794" y="1518013"/>
            <a:ext cx="8431795" cy="104145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14" name="Picture 13" descr="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571" y="4684727"/>
            <a:ext cx="1970197" cy="1970197"/>
          </a:xfrm>
          <a:prstGeom prst="rect">
            <a:avLst/>
          </a:prstGeom>
        </p:spPr>
      </p:pic>
      <p:pic>
        <p:nvPicPr>
          <p:cNvPr id="15" name="Picture 14" descr="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071" y="2897980"/>
            <a:ext cx="1850567" cy="1557561"/>
          </a:xfrm>
          <a:prstGeom prst="rect">
            <a:avLst/>
          </a:prstGeom>
        </p:spPr>
      </p:pic>
      <p:pic>
        <p:nvPicPr>
          <p:cNvPr id="16" name="Picture 15" descr="5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5053" y="3003826"/>
            <a:ext cx="1215127" cy="2035104"/>
          </a:xfrm>
          <a:prstGeom prst="rect">
            <a:avLst/>
          </a:prstGeom>
        </p:spPr>
      </p:pic>
      <p:pic>
        <p:nvPicPr>
          <p:cNvPr id="17" name="Picture 16" descr="kacok sacin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5708" y="2809775"/>
            <a:ext cx="1270125" cy="38098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28073" y="3229831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권</a:t>
            </a:r>
            <a:endParaRPr lang="en-US" sz="3200" b="1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75379" y="5269835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마리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17973" y="5269835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rgbClr val="3366FF"/>
                </a:solidFill>
                <a:latin typeface="나눔고딕"/>
                <a:ea typeface="나눔고딕"/>
                <a:cs typeface="나눔고딕"/>
              </a:rPr>
              <a:t>개</a:t>
            </a:r>
            <a:endParaRPr lang="en-US" sz="3200" b="1" dirty="0">
              <a:solidFill>
                <a:srgbClr val="3366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63749" y="3870765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accent6">
                    <a:lumMod val="50000"/>
                  </a:schemeClr>
                </a:solidFill>
                <a:latin typeface="나눔고딕"/>
                <a:ea typeface="나눔고딕"/>
                <a:cs typeface="나눔고딕"/>
              </a:rPr>
              <a:t>명</a:t>
            </a:r>
            <a:endParaRPr lang="en-US" sz="3200" b="1" dirty="0">
              <a:solidFill>
                <a:schemeClr val="accent6">
                  <a:lumMod val="50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29068" y="2792134"/>
            <a:ext cx="3104594" cy="1751612"/>
          </a:xfrm>
          <a:prstGeom prst="roundRect">
            <a:avLst/>
          </a:prstGeom>
          <a:noFill/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335174" y="4670684"/>
            <a:ext cx="3104594" cy="198424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656891" y="2823192"/>
            <a:ext cx="1675776" cy="3263007"/>
          </a:xfrm>
          <a:prstGeom prst="roundRect">
            <a:avLst/>
          </a:prstGeom>
          <a:noFill/>
          <a:ln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6684386" y="2792134"/>
            <a:ext cx="2100203" cy="3862790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직사각형 25">
            <a:hlinkClick r:id="rId6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7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76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52794" y="1622363"/>
            <a:ext cx="8431795" cy="10590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831" y="1693553"/>
            <a:ext cx="8043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 The following five native Korean numbers have slightly different forms when used with counters.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901708" y="2926932"/>
            <a:ext cx="3325474" cy="461665"/>
          </a:xfrm>
          <a:prstGeom prst="roundRect">
            <a:avLst/>
          </a:prstGeom>
          <a:noFill/>
          <a:ln w="28575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19525" y="2926932"/>
            <a:ext cx="3137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Native Korean numbers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146584" y="3603636"/>
          <a:ext cx="2351965" cy="290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196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81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 smtClean="0">
                          <a:latin typeface="나눔고딕"/>
                          <a:ea typeface="나눔고딕"/>
                          <a:cs typeface="나눔고딕"/>
                        </a:rPr>
                        <a:t>하나</a:t>
                      </a:r>
                      <a:endParaRPr lang="en-US" sz="3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1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 smtClean="0">
                          <a:latin typeface="나눔고딕"/>
                          <a:ea typeface="나눔고딕"/>
                          <a:cs typeface="나눔고딕"/>
                        </a:rPr>
                        <a:t>둘</a:t>
                      </a:r>
                      <a:endParaRPr lang="en-US" sz="3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1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 smtClean="0">
                          <a:latin typeface="나눔고딕"/>
                          <a:ea typeface="나눔고딕"/>
                          <a:cs typeface="나눔고딕"/>
                        </a:rPr>
                        <a:t>셋</a:t>
                      </a:r>
                      <a:endParaRPr lang="en-US" sz="3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81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 smtClean="0">
                          <a:latin typeface="나눔고딕"/>
                          <a:ea typeface="나눔고딕"/>
                          <a:cs typeface="나눔고딕"/>
                        </a:rPr>
                        <a:t>넷</a:t>
                      </a:r>
                      <a:endParaRPr lang="en-US" sz="3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11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200" dirty="0" smtClean="0">
                          <a:latin typeface="나눔고딕"/>
                          <a:ea typeface="나눔고딕"/>
                          <a:cs typeface="나눔고딕"/>
                        </a:rPr>
                        <a:t>스물</a:t>
                      </a:r>
                      <a:endParaRPr lang="en-US" sz="32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8" name="Picture 7" descr="noun_46490_cc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912" y="3557738"/>
            <a:ext cx="789420" cy="676211"/>
          </a:xfrm>
          <a:prstGeom prst="rect">
            <a:avLst/>
          </a:prstGeom>
        </p:spPr>
      </p:pic>
      <p:pic>
        <p:nvPicPr>
          <p:cNvPr id="9" name="Picture 8" descr="noun_46490_cc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912" y="4089894"/>
            <a:ext cx="789420" cy="676211"/>
          </a:xfrm>
          <a:prstGeom prst="rect">
            <a:avLst/>
          </a:prstGeom>
        </p:spPr>
      </p:pic>
      <p:pic>
        <p:nvPicPr>
          <p:cNvPr id="10" name="Picture 9" descr="noun_46490_cc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912" y="4676400"/>
            <a:ext cx="789420" cy="676211"/>
          </a:xfrm>
          <a:prstGeom prst="rect">
            <a:avLst/>
          </a:prstGeom>
        </p:spPr>
      </p:pic>
      <p:pic>
        <p:nvPicPr>
          <p:cNvPr id="11" name="Picture 10" descr="noun_46490_cc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912" y="5299688"/>
            <a:ext cx="789420" cy="676211"/>
          </a:xfrm>
          <a:prstGeom prst="rect">
            <a:avLst/>
          </a:prstGeom>
        </p:spPr>
      </p:pic>
      <p:pic>
        <p:nvPicPr>
          <p:cNvPr id="12" name="Picture 11" descr="noun_46490_cc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1912" y="5833375"/>
            <a:ext cx="789420" cy="6762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09313" y="3546319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한</a:t>
            </a:r>
            <a:endParaRPr lang="en-US" sz="32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09313" y="4156027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두</a:t>
            </a:r>
            <a:endParaRPr lang="en-US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09313" y="4767835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세</a:t>
            </a:r>
            <a:endParaRPr lang="en-US" sz="32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09313" y="5352611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네</a:t>
            </a:r>
            <a:endParaRPr lang="en-US" sz="3200" dirty="0">
              <a:solidFill>
                <a:srgbClr val="FF66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7812" y="5946485"/>
            <a:ext cx="9561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660066"/>
                </a:solidFill>
                <a:latin typeface="나눔고딕"/>
                <a:ea typeface="나눔고딕"/>
                <a:cs typeface="나눔고딕"/>
              </a:rPr>
              <a:t>스무</a:t>
            </a:r>
            <a:endParaRPr lang="en-US" sz="3200" dirty="0">
              <a:solidFill>
                <a:srgbClr val="6600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직사각형 17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12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/>
      <p:bldP spid="14" grpId="0"/>
      <p:bldP spid="15" grpId="0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52794" y="1622362"/>
            <a:ext cx="8431795" cy="104145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831" y="1693553"/>
            <a:ext cx="8043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Some counters take Sino-Korean numbers while others take native Korean numbers.</a:t>
            </a:r>
            <a:endParaRPr lang="en-US" sz="2400" dirty="0"/>
          </a:p>
        </p:txBody>
      </p:sp>
      <p:pic>
        <p:nvPicPr>
          <p:cNvPr id="5" name="Picture 4" descr="student_6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340"/>
          <a:stretch/>
        </p:blipFill>
        <p:spPr>
          <a:xfrm>
            <a:off x="1761303" y="2965119"/>
            <a:ext cx="1521238" cy="20994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9450" y="5209038"/>
            <a:ext cx="11641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4</a:t>
            </a:r>
            <a:r>
              <a:rPr lang="ko-KR" altLang="en-US" sz="3200" dirty="0" smtClean="0">
                <a:solidFill>
                  <a:schemeClr val="accent5">
                    <a:lumMod val="75000"/>
                  </a:schemeClr>
                </a:solidFill>
                <a:latin typeface="+mj-lt"/>
                <a:ea typeface="나눔고딕"/>
                <a:cs typeface="나눔고딕"/>
              </a:rPr>
              <a:t>학년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+mj-lt"/>
              <a:ea typeface="나눔고딕"/>
              <a:cs typeface="나눔고딕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068" y="3206243"/>
            <a:ext cx="3053714" cy="1781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76705" y="5198910"/>
            <a:ext cx="11641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FF0080"/>
                </a:solidFill>
                <a:ea typeface="나눔고딕"/>
                <a:cs typeface="나눔고딕"/>
              </a:rPr>
              <a:t>4</a:t>
            </a:r>
            <a:r>
              <a:rPr lang="ko-KR" altLang="en-US" sz="3200" dirty="0" smtClean="0">
                <a:solidFill>
                  <a:srgbClr val="31859C"/>
                </a:solidFill>
                <a:ea typeface="나눔고딕"/>
                <a:cs typeface="나눔고딕"/>
              </a:rPr>
              <a:t>마리</a:t>
            </a:r>
            <a:endParaRPr lang="en-US" sz="3200" dirty="0">
              <a:solidFill>
                <a:srgbClr val="31859C"/>
              </a:solidFill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1303" y="5917301"/>
            <a:ext cx="18400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3200" dirty="0" smtClean="0">
                <a:latin typeface="나눔고딕"/>
                <a:ea typeface="나눔고딕"/>
                <a:cs typeface="나눔고딕"/>
              </a:rPr>
              <a:t>=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사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200" dirty="0" smtClean="0">
                <a:solidFill>
                  <a:schemeClr val="accent5">
                    <a:lumMod val="75000"/>
                  </a:schemeClr>
                </a:solidFill>
                <a:latin typeface="나눔고딕"/>
                <a:ea typeface="나눔고딕"/>
                <a:cs typeface="나눔고딕"/>
              </a:rPr>
              <a:t>학년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5866" y="5924814"/>
            <a:ext cx="18400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3200" dirty="0" smtClean="0">
                <a:latin typeface="나눔고딕"/>
                <a:ea typeface="나눔고딕"/>
                <a:cs typeface="나눔고딕"/>
              </a:rPr>
              <a:t>=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3200" dirty="0" smtClean="0">
                <a:solidFill>
                  <a:srgbClr val="31859C"/>
                </a:solidFill>
                <a:latin typeface="나눔고딕"/>
                <a:ea typeface="나눔고딕"/>
                <a:cs typeface="나눔고딕"/>
              </a:rPr>
              <a:t>마리</a:t>
            </a:r>
            <a:endParaRPr lang="en-US" sz="3200" dirty="0">
              <a:solidFill>
                <a:srgbClr val="31859C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3522" y="3819287"/>
            <a:ext cx="981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Senior</a:t>
            </a:r>
            <a:endParaRPr lang="en-US" sz="2400" dirty="0"/>
          </a:p>
        </p:txBody>
      </p:sp>
      <p:sp>
        <p:nvSpPr>
          <p:cNvPr id="12" name="직사각형 11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08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22304" y="1446579"/>
            <a:ext cx="749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ea typeface="나눔고딕"/>
                <a:cs typeface="나눔고딕"/>
              </a:rPr>
              <a:t>The following tables show the counters used with the two different types of numbers. </a:t>
            </a:r>
            <a:endParaRPr lang="en-US" sz="2400" dirty="0">
              <a:latin typeface="+mj-lt"/>
              <a:ea typeface="나눔고딕"/>
              <a:cs typeface="나눔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34906" y="2540328"/>
          <a:ext cx="3527948" cy="4146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3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266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2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w/native Korean numbers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명</a:t>
                      </a:r>
                      <a:r>
                        <a:rPr lang="en-US" altLang="ko-KR" dirty="0" smtClean="0"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사람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people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마리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animals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개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items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권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volumes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과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lessons (for counting)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시간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hours (for duration)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달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+mj-lt"/>
                          <a:ea typeface="나눔고딕"/>
                          <a:cs typeface="나눔고딕"/>
                        </a:rPr>
                        <a:t>months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352794" y="1357747"/>
            <a:ext cx="8431795" cy="104145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879850" y="2540328"/>
          <a:ext cx="3534306" cy="41462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33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10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28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aseline="0" dirty="0" smtClean="0"/>
                        <a:t>w/Sino-Korean numbers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층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floors, layers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과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lesson number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원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won (Korean currency)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학년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school year, grade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년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year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월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month (for date)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828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>
                          <a:latin typeface="나눔고딕"/>
                          <a:ea typeface="나눔고딕"/>
                          <a:cs typeface="나눔고딕"/>
                        </a:rPr>
                        <a:t>일</a:t>
                      </a:r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day (for</a:t>
                      </a:r>
                      <a:r>
                        <a:rPr lang="en-US" baseline="0" dirty="0" smtClean="0"/>
                        <a:t> date)</a:t>
                      </a:r>
                      <a:endParaRPr lang="en-US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8" name="직사각형 7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9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64560" y="3038475"/>
            <a:ext cx="1000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개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374900" y="3038475"/>
            <a:ext cx="1000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두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개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006289" y="3038475"/>
            <a:ext cx="10017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개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522081" y="3042671"/>
            <a:ext cx="1471179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2400" dirty="0" smtClean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네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개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301706" y="3046867"/>
            <a:ext cx="14287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다섯 개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49593" y="6324600"/>
            <a:ext cx="13573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여섯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개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000250" y="6324600"/>
            <a:ext cx="1285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일곱 개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714750" y="6324600"/>
            <a:ext cx="1285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여덟 개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429250" y="6324600"/>
            <a:ext cx="12858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아홉 개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429500" y="6324600"/>
            <a:ext cx="10001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열 개</a:t>
            </a:r>
          </a:p>
        </p:txBody>
      </p:sp>
      <p:pic>
        <p:nvPicPr>
          <p:cNvPr id="2458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147" y="1785938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1786902"/>
            <a:ext cx="1089019" cy="1089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81373" y="293321"/>
            <a:ext cx="798282" cy="798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81373" y="1224220"/>
            <a:ext cx="798282" cy="798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98962" y="2130656"/>
            <a:ext cx="798282" cy="798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46930" y="407755"/>
            <a:ext cx="1089019" cy="1089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74111" y="893477"/>
            <a:ext cx="661485" cy="66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74111" y="209902"/>
            <a:ext cx="661485" cy="66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60903" y="1598282"/>
            <a:ext cx="661485" cy="66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56628" y="2259767"/>
            <a:ext cx="661485" cy="66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17352" y="2396966"/>
            <a:ext cx="541338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77548" y="78472"/>
            <a:ext cx="541338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78276" y="667531"/>
            <a:ext cx="541338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97814" y="1208869"/>
            <a:ext cx="541338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17352" y="1824734"/>
            <a:ext cx="541338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58283" y="5918323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0843" y="4898415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0843" y="5447569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58283" y="4331800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58283" y="3784723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7120" y="5918323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0416" y="5918323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0416" y="4838153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0416" y="5373507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0416" y="4331800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40416" y="3823799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05308" y="5918323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05308" y="5373507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95823" y="5967292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95823" y="4325938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03150" y="4877353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05957" y="5428153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786419" y="3827829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43238" y="5945677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44569" y="5428153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59969" y="4879307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4678" y="5945677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4678" y="5449769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4678" y="4933891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4678" y="4400491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74678" y="3823799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02679" y="5945677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1559" y="5449769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1559" y="4914353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1559" y="4400491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29500" y="5895184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29500" y="5405014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29500" y="4933891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17837" y="4412459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387609" y="3851705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63310" y="5906601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79672" y="5418691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4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79672" y="4887429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43044" y="4400491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43044" y="3827829"/>
            <a:ext cx="406277" cy="406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직사각형 66">
            <a:hlinkClick r:id="rId8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9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66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785813" y="2500313"/>
            <a:ext cx="1000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명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374900" y="2500313"/>
            <a:ext cx="1000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두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명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963988" y="2500313"/>
            <a:ext cx="10017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명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554663" y="2500313"/>
            <a:ext cx="1000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명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143749" y="2500313"/>
            <a:ext cx="1745381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  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다섯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명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349952" y="3657601"/>
            <a:ext cx="13573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여섯 명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428750" y="6105759"/>
            <a:ext cx="12858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일곱 명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071812" y="6105525"/>
            <a:ext cx="12858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여덟 명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614971" y="6105759"/>
            <a:ext cx="12858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아홉 명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084015" y="6105759"/>
            <a:ext cx="11944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1"/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열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명</a:t>
            </a:r>
          </a:p>
        </p:txBody>
      </p:sp>
      <p:pic>
        <p:nvPicPr>
          <p:cNvPr id="2561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58591" y="1278276"/>
            <a:ext cx="1257632" cy="115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33522" y="446218"/>
            <a:ext cx="860928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14562" y="1459791"/>
            <a:ext cx="1071563" cy="885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5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48371" y="1857375"/>
            <a:ext cx="702746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47968" y="1035844"/>
            <a:ext cx="734786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29063" y="247095"/>
            <a:ext cx="741362" cy="612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9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70065" y="1853100"/>
            <a:ext cx="584262" cy="63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4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278465" y="1882761"/>
            <a:ext cx="486203" cy="54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76426" y="1902299"/>
            <a:ext cx="596916" cy="54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223109" y="1182250"/>
            <a:ext cx="596916" cy="49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921749" y="1132667"/>
            <a:ext cx="506269" cy="54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62698" y="509632"/>
            <a:ext cx="596916" cy="522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26252" y="1888024"/>
            <a:ext cx="688873" cy="56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37298" y="1104840"/>
            <a:ext cx="688873" cy="60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046838" y="1071561"/>
            <a:ext cx="688873" cy="63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134" y="3154608"/>
            <a:ext cx="5854557" cy="1702888"/>
          </a:xfrm>
          <a:prstGeom prst="rect">
            <a:avLst/>
          </a:prstGeom>
        </p:spPr>
      </p:pic>
      <p:pic>
        <p:nvPicPr>
          <p:cNvPr id="3" name="Picture 2" descr="10.jpg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8750" y="4857496"/>
            <a:ext cx="1030410" cy="1219200"/>
          </a:xfrm>
          <a:prstGeom prst="rect">
            <a:avLst/>
          </a:prstGeom>
        </p:spPr>
      </p:pic>
      <p:pic>
        <p:nvPicPr>
          <p:cNvPr id="5" name="Picture 4" descr="10.jpg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7063" y="4857496"/>
            <a:ext cx="762000" cy="1219200"/>
          </a:xfrm>
          <a:prstGeom prst="rect">
            <a:avLst/>
          </a:prstGeom>
        </p:spPr>
      </p:pic>
      <p:pic>
        <p:nvPicPr>
          <p:cNvPr id="6" name="Picture 5" descr="10.jpg"/>
          <p:cNvPicPr>
            <a:picLocks noChangeAspect="1"/>
          </p:cNvPicPr>
          <p:nvPr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6838" y="4849915"/>
            <a:ext cx="820616" cy="1219200"/>
          </a:xfrm>
          <a:prstGeom prst="rect">
            <a:avLst/>
          </a:prstGeom>
        </p:spPr>
      </p:pic>
      <p:pic>
        <p:nvPicPr>
          <p:cNvPr id="7" name="Picture 6" descr="10.jpg"/>
          <p:cNvPicPr>
            <a:picLocks noChangeAspect="1"/>
          </p:cNvPicPr>
          <p:nvPr/>
        </p:nvPicPr>
        <p:blipFill rotWithShape="1"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2754" y="4857496"/>
            <a:ext cx="801687" cy="12192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970186" y="3154608"/>
            <a:ext cx="6252923" cy="2951151"/>
          </a:xfrm>
          <a:prstGeom prst="roundRect">
            <a:avLst/>
          </a:prstGeom>
          <a:noFill/>
          <a:ln>
            <a:solidFill>
              <a:srgbClr val="FF6FC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직사각형 32">
            <a:hlinkClick r:id="rId2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2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53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28625" y="2589601"/>
            <a:ext cx="1357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마리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143125" y="2589601"/>
            <a:ext cx="1231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두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마리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963988" y="2589601"/>
            <a:ext cx="1250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마리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554663" y="2589601"/>
            <a:ext cx="13033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마리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143750" y="2589601"/>
            <a:ext cx="1714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다섯 마리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14313" y="5874247"/>
            <a:ext cx="1571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여섯 마리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000250" y="5872640"/>
            <a:ext cx="1643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일곱 마리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750030" y="5872640"/>
            <a:ext cx="1643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여덟 마리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464530" y="5874692"/>
            <a:ext cx="15716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아홉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마리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429500" y="5879255"/>
            <a:ext cx="1357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열 마리</a:t>
            </a:r>
          </a:p>
        </p:txBody>
      </p:sp>
      <p:pic>
        <p:nvPicPr>
          <p:cNvPr id="2663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313" y="1000125"/>
            <a:ext cx="1500187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4563" y="1571625"/>
            <a:ext cx="1000125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4563" y="642938"/>
            <a:ext cx="1000125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4813" y="1785938"/>
            <a:ext cx="692150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4813" y="1177925"/>
            <a:ext cx="6921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4813" y="571500"/>
            <a:ext cx="692150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2035175"/>
            <a:ext cx="50006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1416050"/>
            <a:ext cx="50006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796925"/>
            <a:ext cx="50006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179388"/>
            <a:ext cx="5000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13" y="2143125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13" y="1697038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13" y="1249363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4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13" y="803275"/>
            <a:ext cx="4492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13" y="357188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5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8" y="5249863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5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8" y="4803775"/>
            <a:ext cx="4492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5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8" y="4357688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5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8" y="3911600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5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8" y="3465513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5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4563" y="5268913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5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4563" y="4821238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5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4563" y="4375150"/>
            <a:ext cx="4492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5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4563" y="3929063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4563" y="3482975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063" y="5286375"/>
            <a:ext cx="4492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063" y="4840288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063" y="4392613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063" y="3946525"/>
            <a:ext cx="4492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9063" y="3500438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3563" y="5286375"/>
            <a:ext cx="4492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3563" y="4840288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3563" y="4392613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6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3563" y="3946525"/>
            <a:ext cx="4492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3563" y="3500438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38" y="5286375"/>
            <a:ext cx="4492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38" y="4840288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38" y="4392613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38" y="3946525"/>
            <a:ext cx="4492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38" y="3500438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0" y="5286375"/>
            <a:ext cx="449263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0" y="4840288"/>
            <a:ext cx="4492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0" y="4392613"/>
            <a:ext cx="449263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7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0" y="3946525"/>
            <a:ext cx="449263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8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0" y="3500438"/>
            <a:ext cx="449263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8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5286375"/>
            <a:ext cx="449263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8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4840288"/>
            <a:ext cx="4492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8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4392613"/>
            <a:ext cx="449263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8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6500" y="3946525"/>
            <a:ext cx="449263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8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0563" y="5299075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8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0563" y="4851400"/>
            <a:ext cx="4492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8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0563" y="4405313"/>
            <a:ext cx="449262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8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6063" y="5286375"/>
            <a:ext cx="449262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8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6063" y="4840288"/>
            <a:ext cx="4492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9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125" y="5286375"/>
            <a:ext cx="449263" cy="41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직사각형 66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04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28625" y="2637583"/>
            <a:ext cx="1357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권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143125" y="2637583"/>
            <a:ext cx="1231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두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권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963988" y="2637583"/>
            <a:ext cx="1250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권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554663" y="2637583"/>
            <a:ext cx="13033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권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214310" y="2637583"/>
            <a:ext cx="1714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다섯 권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5433" y="5874544"/>
            <a:ext cx="1571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여섯 권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053170" y="5874544"/>
            <a:ext cx="1643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일곱 권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714750" y="5874544"/>
            <a:ext cx="1643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여덟 권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499810" y="5856903"/>
            <a:ext cx="1571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아홉 권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535340" y="5856903"/>
            <a:ext cx="89428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열 권</a:t>
            </a:r>
          </a:p>
        </p:txBody>
      </p:sp>
      <p:pic>
        <p:nvPicPr>
          <p:cNvPr id="27660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313" y="785813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1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1688" y="1428750"/>
            <a:ext cx="1071562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2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4563" y="500063"/>
            <a:ext cx="1071562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3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1714500"/>
            <a:ext cx="78581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4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1071563"/>
            <a:ext cx="785813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5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1938" y="357188"/>
            <a:ext cx="785812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6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0688" y="1857375"/>
            <a:ext cx="6429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7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1357313"/>
            <a:ext cx="642938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8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3563" y="857250"/>
            <a:ext cx="642937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9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0" y="357188"/>
            <a:ext cx="642938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0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38" y="2071688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1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38" y="1660525"/>
            <a:ext cx="500062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2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38" y="1249363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3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38" y="839788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4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38" y="428625"/>
            <a:ext cx="500062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5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500" y="5126038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6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500" y="4714875"/>
            <a:ext cx="5000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7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500" y="4303713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8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500" y="3894138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79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500" y="3482975"/>
            <a:ext cx="5000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0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563" y="5126038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1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563" y="4714875"/>
            <a:ext cx="500062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2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563" y="4303713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3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563" y="3894138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4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563" y="3482975"/>
            <a:ext cx="500062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5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5160963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6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4751388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7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4340225"/>
            <a:ext cx="5000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8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3929063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89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3517900"/>
            <a:ext cx="5000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0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2188" y="5160963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1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2188" y="4751388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2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2188" y="4340225"/>
            <a:ext cx="500062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3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2188" y="3929063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4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6188" y="5160963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5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6188" y="4751388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6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6188" y="4340225"/>
            <a:ext cx="500062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7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6188" y="3929063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8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6188" y="3517900"/>
            <a:ext cx="500062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99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0" y="5160963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00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0" y="4751388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01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0" y="4340225"/>
            <a:ext cx="5000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02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3125" y="5160963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03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3125" y="4751388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04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3125" y="4340225"/>
            <a:ext cx="5000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05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3125" y="3929063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06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3125" y="3517900"/>
            <a:ext cx="5000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07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3188" y="5160963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08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3188" y="4751388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09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" y="5160963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10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" y="4751388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11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" y="4340225"/>
            <a:ext cx="5000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12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" y="3929063"/>
            <a:ext cx="5000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13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" y="3517900"/>
            <a:ext cx="5000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14" name="Picture 2" descr="C:\Documents and Settings\혜승\Local Settings\Temporary Internet Files\Content.IE5\KFJTXION\j0432645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5160963"/>
            <a:ext cx="5000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직사각형 66">
            <a:hlinkClick r:id="rId7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8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76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28625" y="2500313"/>
            <a:ext cx="1357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시간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143125" y="2500313"/>
            <a:ext cx="1231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두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시간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963988" y="2500313"/>
            <a:ext cx="1250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시간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554663" y="2500313"/>
            <a:ext cx="13033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시간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143750" y="2500313"/>
            <a:ext cx="1714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다섯 시간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84873" y="5874544"/>
            <a:ext cx="1571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여섯 시간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017890" y="5872937"/>
            <a:ext cx="1643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일곱 시간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838230" y="5871368"/>
            <a:ext cx="16430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여덟 시간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429250" y="5872937"/>
            <a:ext cx="1571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아홉 시간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393781" y="5871368"/>
            <a:ext cx="1357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열 시간</a:t>
            </a:r>
          </a:p>
        </p:txBody>
      </p:sp>
      <p:pic>
        <p:nvPicPr>
          <p:cNvPr id="28684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063" y="1143000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5" name="TextBox 67"/>
          <p:cNvSpPr txBox="1">
            <a:spLocks noChangeArrowheads="1"/>
          </p:cNvSpPr>
          <p:nvPr/>
        </p:nvSpPr>
        <p:spPr bwMode="auto">
          <a:xfrm>
            <a:off x="588263" y="660579"/>
            <a:ext cx="13573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US" altLang="ko-KR" sz="2400" dirty="0"/>
              <a:t>1</a:t>
            </a:r>
            <a:r>
              <a:rPr lang="ko-KR" altLang="en-US" sz="2400" dirty="0"/>
              <a:t> </a:t>
            </a:r>
            <a:r>
              <a:rPr lang="en-US" altLang="ko-KR" sz="2400" dirty="0"/>
              <a:t>hour</a:t>
            </a:r>
            <a:endParaRPr lang="ko-KR" altLang="en-US" sz="2400" dirty="0"/>
          </a:p>
        </p:txBody>
      </p:sp>
      <p:pic>
        <p:nvPicPr>
          <p:cNvPr id="28686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7998" y="1606550"/>
            <a:ext cx="822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8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5" y="1643063"/>
            <a:ext cx="785813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9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5" y="857250"/>
            <a:ext cx="78581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0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5" y="52923"/>
            <a:ext cx="785813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1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1857375"/>
            <a:ext cx="571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2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1214438"/>
            <a:ext cx="571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3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642938"/>
            <a:ext cx="571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4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52923"/>
            <a:ext cx="571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5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13" y="193143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6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13" y="1500704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7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13" y="1053922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8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13" y="587911"/>
            <a:ext cx="428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99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3813" y="70564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0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2375" y="5251450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1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2375" y="4714875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2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2375" y="4179888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3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2375" y="364331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4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2375" y="3108325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5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563" y="5251450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6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563" y="4714875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7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563" y="4179888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8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563" y="364331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09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9563" y="3108325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0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5286375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1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4749800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2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421481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3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3678238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4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6438" y="3143250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5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3625" y="5286375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6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3625" y="4749800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7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3625" y="421481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8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3625" y="3678238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19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5" y="5214938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20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5" y="467836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21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5" y="4143375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22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5" y="3606800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23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3375" y="307181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24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0563" y="5214938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25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0563" y="467836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26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0563" y="4143375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27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7438" y="5214938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28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7438" y="467836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29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7438" y="4143375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30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7438" y="3606800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31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7438" y="307181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32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4625" y="5214938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33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4625" y="467836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34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38" y="5214938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35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38" y="467836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36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38" y="4143375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37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38" y="3606800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38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38" y="3071813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739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125" y="5214938"/>
            <a:ext cx="42862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740" name="TextBox 190"/>
          <p:cNvSpPr txBox="1">
            <a:spLocks noChangeArrowheads="1"/>
          </p:cNvSpPr>
          <p:nvPr/>
        </p:nvSpPr>
        <p:spPr bwMode="auto">
          <a:xfrm>
            <a:off x="2248965" y="194051"/>
            <a:ext cx="13573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US" altLang="ko-KR" sz="2400" dirty="0"/>
              <a:t>2</a:t>
            </a:r>
            <a:r>
              <a:rPr lang="ko-KR" altLang="en-US" sz="2400" dirty="0"/>
              <a:t> </a:t>
            </a:r>
            <a:r>
              <a:rPr lang="en-US" altLang="ko-KR" sz="2400" dirty="0"/>
              <a:t>hours</a:t>
            </a:r>
            <a:endParaRPr lang="ko-KR" altLang="en-US" sz="2400" dirty="0"/>
          </a:p>
        </p:txBody>
      </p:sp>
      <p:pic>
        <p:nvPicPr>
          <p:cNvPr id="69" name="Picture 2" descr="C:\Documents and Settings\혜승\Local Settings\Temporary Internet Files\Content.IE5\KFJTXION\j0433921[1]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7998" y="677863"/>
            <a:ext cx="8223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직사각형 69">
            <a:hlinkClick r:id="rId7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8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14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28625" y="2731294"/>
            <a:ext cx="1357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달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143125" y="2731294"/>
            <a:ext cx="12319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두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달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3963988" y="2731294"/>
            <a:ext cx="12509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달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554663" y="2722336"/>
            <a:ext cx="13033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달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143750" y="2722336"/>
            <a:ext cx="1714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다섯 달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356310" y="5858551"/>
            <a:ext cx="122678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여섯 달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068035" y="5874544"/>
            <a:ext cx="114665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일곱 달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785311" y="5858551"/>
            <a:ext cx="12144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여덟 달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500688" y="5856764"/>
            <a:ext cx="1571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아홉 달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570620" y="5856764"/>
            <a:ext cx="100229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atinLnBrk="1"/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열 달</a:t>
            </a:r>
          </a:p>
        </p:txBody>
      </p:sp>
      <p:pic>
        <p:nvPicPr>
          <p:cNvPr id="2970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313" y="1643063"/>
            <a:ext cx="13335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9" name="TextBox 68"/>
          <p:cNvSpPr txBox="1">
            <a:spLocks noChangeArrowheads="1"/>
          </p:cNvSpPr>
          <p:nvPr/>
        </p:nvSpPr>
        <p:spPr bwMode="auto">
          <a:xfrm>
            <a:off x="303390" y="1000125"/>
            <a:ext cx="1571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US" altLang="ko-KR" sz="2400" dirty="0"/>
              <a:t>1</a:t>
            </a:r>
            <a:r>
              <a:rPr lang="ko-KR" altLang="en-US" sz="2400" dirty="0"/>
              <a:t> </a:t>
            </a:r>
            <a:r>
              <a:rPr lang="en-US" altLang="ko-KR" sz="2400" dirty="0"/>
              <a:t>month</a:t>
            </a:r>
            <a:endParaRPr lang="ko-KR" altLang="en-US" sz="2400" dirty="0"/>
          </a:p>
        </p:txBody>
      </p:sp>
      <p:pic>
        <p:nvPicPr>
          <p:cNvPr id="297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7375" y="1714500"/>
            <a:ext cx="13335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5938" y="857250"/>
            <a:ext cx="13335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12" name="TextBox 74"/>
          <p:cNvSpPr txBox="1">
            <a:spLocks noChangeArrowheads="1"/>
          </p:cNvSpPr>
          <p:nvPr/>
        </p:nvSpPr>
        <p:spPr bwMode="auto">
          <a:xfrm>
            <a:off x="1892655" y="357188"/>
            <a:ext cx="1571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en-US" altLang="ko-KR" sz="2400" dirty="0"/>
              <a:t>2</a:t>
            </a:r>
            <a:r>
              <a:rPr lang="ko-KR" altLang="en-US" sz="2400" dirty="0"/>
              <a:t> </a:t>
            </a:r>
            <a:r>
              <a:rPr lang="en-US" altLang="ko-KR" sz="2400" dirty="0"/>
              <a:t>months</a:t>
            </a:r>
            <a:endParaRPr lang="ko-KR" altLang="en-US" sz="2400" dirty="0"/>
          </a:p>
        </p:txBody>
      </p:sp>
      <p:pic>
        <p:nvPicPr>
          <p:cNvPr id="2971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1785938"/>
            <a:ext cx="10953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1143000"/>
            <a:ext cx="10953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428625"/>
            <a:ext cx="10953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0688" y="2071688"/>
            <a:ext cx="738187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170" y="1607781"/>
            <a:ext cx="738188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2170" y="1107718"/>
            <a:ext cx="738187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0688" y="614977"/>
            <a:ext cx="738187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25" y="2128838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25" y="1703388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25" y="1277938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25" y="854075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6625" y="428625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5188" y="5211763"/>
            <a:ext cx="642937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5188" y="4786313"/>
            <a:ext cx="642937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5188" y="4360863"/>
            <a:ext cx="642937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5188" y="3937000"/>
            <a:ext cx="642937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2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5188" y="3511550"/>
            <a:ext cx="642937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8" y="5143500"/>
            <a:ext cx="642937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8" y="4718050"/>
            <a:ext cx="642937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8" y="4294188"/>
            <a:ext cx="642937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8" y="3868738"/>
            <a:ext cx="642937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6688" y="3443288"/>
            <a:ext cx="642937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250" y="5275263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250" y="4849813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250" y="4425950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250" y="4000500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3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250" y="3575050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4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0" y="5207000"/>
            <a:ext cx="642938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4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0" y="4783138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0" y="4357688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4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0" y="3932238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4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5200650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4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4775200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4349750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4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3925888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4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4750" y="3500438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4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0" y="5132388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5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0" y="4706938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5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0" y="4283075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5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5203825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5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4778375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5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4354513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5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3929063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5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3503613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5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1750" y="5135563"/>
            <a:ext cx="642938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5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1750" y="4711700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5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5203825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6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4778375"/>
            <a:ext cx="642938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6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4354513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6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3929063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6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3503613"/>
            <a:ext cx="642938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6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250" y="5135563"/>
            <a:ext cx="642938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직사각형 68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76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4_CO1.jpg"/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448" y="2522278"/>
            <a:ext cx="2879000" cy="1953183"/>
          </a:xfrm>
          <a:prstGeom prst="rect">
            <a:avLst/>
          </a:prstGeom>
        </p:spPr>
      </p:pic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134046"/>
              </p:ext>
            </p:extLst>
          </p:nvPr>
        </p:nvGraphicFramePr>
        <p:xfrm>
          <a:off x="1000501" y="350289"/>
          <a:ext cx="7369074" cy="94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4 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 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동생이 두 명 있어요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L4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6" y="697905"/>
            <a:ext cx="559228" cy="478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746" y="1581084"/>
            <a:ext cx="88175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스티브 씨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집이 어디예요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endParaRPr lang="en-US" altLang="ko-KR" sz="8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보스톤이에요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아버지하고 어머니가 보스톤에 계세요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 씨 부모님은 어디 계세요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endParaRPr lang="en-US" altLang="ko-KR" sz="8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홍콩에 계세요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오빠하고 동생도 홍콩에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오빠는 대학원생이에요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그리고 동생은 지금 고등학생이에요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endParaRPr lang="en-US" altLang="ko-KR" sz="8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남동생이에요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여동생이에요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endParaRPr lang="en-US" altLang="ko-KR" sz="8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ko-KR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여동생이에요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스티브 씨도 동생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endParaRPr lang="en-US" altLang="ko-KR" sz="8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여동생 한 명하고 남동생 두 명이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8" name="직사각형 7">
            <a:hlinkClick r:id="rId7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8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52794" y="1622362"/>
            <a:ext cx="8431795" cy="123623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831" y="1640630"/>
            <a:ext cx="804372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몇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is </a:t>
            </a:r>
            <a:r>
              <a:rPr lang="en-US" altLang="ko-KR" sz="24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the question word for quantity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, and almost always is followed by a counter: 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몇 층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 몇 명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 몇 마리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 몇 권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 몇 시간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and so on.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23105" y="3051921"/>
            <a:ext cx="7091175" cy="3581155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99004" y="3122486"/>
            <a:ext cx="4356080" cy="3288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몇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0080FF"/>
                </a:solidFill>
                <a:ea typeface="나눔고딕"/>
                <a:cs typeface="나눔고딕"/>
              </a:rPr>
              <a:t>학년</a:t>
            </a:r>
            <a:r>
              <a:rPr lang="en-US" altLang="ko-KR" sz="2800" dirty="0" smtClean="0">
                <a:ea typeface="나눔고딕"/>
                <a:cs typeface="나눔고딕"/>
              </a:rPr>
              <a:t>(school year)</a:t>
            </a:r>
            <a:r>
              <a:rPr lang="ko-KR" altLang="en-US" sz="2800" dirty="0" smtClean="0">
                <a:ea typeface="나눔고딕"/>
                <a:cs typeface="나눔고딕"/>
              </a:rPr>
              <a:t>이에요</a:t>
            </a:r>
            <a:r>
              <a:rPr lang="en-US" altLang="ko-KR" sz="28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몇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0080FF"/>
                </a:solidFill>
                <a:ea typeface="나눔고딕"/>
                <a:cs typeface="나눔고딕"/>
              </a:rPr>
              <a:t>층</a:t>
            </a:r>
            <a:r>
              <a:rPr lang="en-US" altLang="ko-KR" sz="2800" dirty="0" smtClean="0">
                <a:ea typeface="나눔고딕"/>
                <a:cs typeface="나눔고딕"/>
              </a:rPr>
              <a:t>(floor)</a:t>
            </a:r>
            <a:r>
              <a:rPr lang="ko-KR" altLang="en-US" sz="2800" dirty="0" smtClean="0">
                <a:ea typeface="나눔고딕"/>
                <a:cs typeface="나눔고딕"/>
              </a:rPr>
              <a:t>이에요</a:t>
            </a:r>
            <a:r>
              <a:rPr lang="en-US" altLang="ko-KR" sz="28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몇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0080FF"/>
                </a:solidFill>
                <a:ea typeface="나눔고딕"/>
                <a:cs typeface="나눔고딕"/>
              </a:rPr>
              <a:t>명</a:t>
            </a:r>
            <a:r>
              <a:rPr lang="en-US" altLang="ko-KR" sz="2800" dirty="0" smtClean="0">
                <a:ea typeface="나눔고딕"/>
                <a:cs typeface="나눔고딕"/>
              </a:rPr>
              <a:t>(people)</a:t>
            </a:r>
            <a:r>
              <a:rPr lang="ko-KR" altLang="en-US" sz="2800" dirty="0" smtClean="0">
                <a:ea typeface="나눔고딕"/>
                <a:cs typeface="나눔고딕"/>
              </a:rPr>
              <a:t>이에요</a:t>
            </a:r>
            <a:r>
              <a:rPr lang="en-US" altLang="ko-KR" sz="28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몇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0080FF"/>
                </a:solidFill>
                <a:ea typeface="나눔고딕"/>
                <a:cs typeface="나눔고딕"/>
              </a:rPr>
              <a:t>마리</a:t>
            </a:r>
            <a:r>
              <a:rPr lang="en-US" altLang="ko-KR" sz="2800" dirty="0" smtClean="0">
                <a:ea typeface="나눔고딕"/>
                <a:cs typeface="나눔고딕"/>
              </a:rPr>
              <a:t>(animal)</a:t>
            </a:r>
            <a:r>
              <a:rPr lang="ko-KR" altLang="en-US" sz="2800" dirty="0" smtClean="0">
                <a:ea typeface="나눔고딕"/>
                <a:cs typeface="나눔고딕"/>
              </a:rPr>
              <a:t>예요</a:t>
            </a:r>
            <a:r>
              <a:rPr lang="en-US" altLang="ko-KR" sz="28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0080"/>
                </a:solidFill>
                <a:ea typeface="나눔고딕"/>
                <a:cs typeface="나눔고딕"/>
              </a:rPr>
              <a:t>몇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0080FF"/>
                </a:solidFill>
                <a:ea typeface="나눔고딕"/>
                <a:cs typeface="나눔고딕"/>
              </a:rPr>
              <a:t>개</a:t>
            </a:r>
            <a:r>
              <a:rPr lang="en-US" altLang="ko-KR" sz="2800" dirty="0" smtClean="0">
                <a:ea typeface="나눔고딕"/>
                <a:cs typeface="나눔고딕"/>
              </a:rPr>
              <a:t>(thing)</a:t>
            </a:r>
            <a:r>
              <a:rPr lang="ko-KR" altLang="en-US" sz="2800" dirty="0" smtClean="0">
                <a:ea typeface="나눔고딕"/>
                <a:cs typeface="나눔고딕"/>
              </a:rPr>
              <a:t>예요</a:t>
            </a:r>
            <a:r>
              <a:rPr lang="en-US" altLang="ko-KR" sz="2800" dirty="0" smtClean="0">
                <a:ea typeface="나눔고딕"/>
                <a:cs typeface="나눔고딕"/>
              </a:rPr>
              <a:t>?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7" name="직사각형 6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3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52794" y="1622363"/>
            <a:ext cx="8431795" cy="1006170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831" y="1693553"/>
            <a:ext cx="8043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ea typeface="나눔고딕"/>
                <a:cs typeface="나눔고딕"/>
              </a:rPr>
              <a:t> For 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원 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and 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달러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불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, </a:t>
            </a:r>
            <a:r>
              <a:rPr lang="ko-KR" altLang="en-US" sz="24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얼마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 </a:t>
            </a:r>
            <a:r>
              <a:rPr lang="ko-KR" altLang="ko-KR" sz="24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‘</a:t>
            </a:r>
            <a:r>
              <a:rPr lang="en-US" altLang="ko-KR" sz="24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how much’ 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is used instead of 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몇 원 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and 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몇 달러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/</a:t>
            </a:r>
            <a:r>
              <a:rPr lang="ko-KR" altLang="en-US" sz="2400" dirty="0" smtClean="0">
                <a:latin typeface="+mj-lt"/>
                <a:ea typeface="나눔고딕"/>
                <a:cs typeface="나눔고딕"/>
              </a:rPr>
              <a:t>불</a:t>
            </a:r>
            <a:r>
              <a:rPr lang="en-US" altLang="ko-KR" sz="2400" dirty="0" smtClean="0">
                <a:latin typeface="+mj-lt"/>
                <a:ea typeface="나눔고딕"/>
                <a:cs typeface="나눔고딕"/>
              </a:rPr>
              <a:t>.</a:t>
            </a:r>
            <a:endParaRPr lang="en-US" sz="2400" dirty="0">
              <a:latin typeface="+mj-lt"/>
              <a:ea typeface="나눔고딕"/>
              <a:cs typeface="나눔고딕"/>
            </a:endParaRPr>
          </a:p>
        </p:txBody>
      </p:sp>
      <p:pic>
        <p:nvPicPr>
          <p:cNvPr id="5" name="Picture 4" descr="flowershop-966459_1280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4408" y="2857870"/>
            <a:ext cx="4499305" cy="3802000"/>
          </a:xfrm>
          <a:prstGeom prst="rect">
            <a:avLst/>
          </a:prstGeom>
        </p:spPr>
      </p:pic>
      <p:pic>
        <p:nvPicPr>
          <p:cNvPr id="6" name="Picture 5" descr="소년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831" y="4375008"/>
            <a:ext cx="1356636" cy="2284862"/>
          </a:xfrm>
          <a:prstGeom prst="rect">
            <a:avLst/>
          </a:prstGeom>
        </p:spPr>
      </p:pic>
      <p:pic>
        <p:nvPicPr>
          <p:cNvPr id="7" name="Picture 6" descr="girl7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1762" y="4411779"/>
            <a:ext cx="1045783" cy="2290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426" y="3335689"/>
            <a:ext cx="16200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얼마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예요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9756" y="2874024"/>
            <a:ext cx="206979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고딕"/>
                <a:ea typeface="나눔고딕"/>
                <a:cs typeface="나눔고딕"/>
              </a:rPr>
              <a:t>10 </a:t>
            </a:r>
            <a:r>
              <a:rPr lang="ko-KR" altLang="en-US" sz="2800" dirty="0" smtClean="0">
                <a:ea typeface="나눔고딕"/>
                <a:cs typeface="나눔고딕"/>
              </a:rPr>
              <a:t>달러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예요</a:t>
            </a:r>
            <a:endParaRPr lang="en-US" altLang="ko-KR" sz="2600" dirty="0" smtClean="0">
              <a:latin typeface="나눔고딕"/>
              <a:ea typeface="나눔고딕"/>
              <a:cs typeface="나눔고딕"/>
            </a:endParaRPr>
          </a:p>
          <a:p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Or</a:t>
            </a:r>
          </a:p>
          <a:p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10</a:t>
            </a:r>
            <a:r>
              <a:rPr lang="ko-KR" altLang="en-US" sz="2600" dirty="0" smtClean="0">
                <a:latin typeface="나눔고딕"/>
                <a:ea typeface="나눔고딕"/>
                <a:cs typeface="나눔고딕"/>
              </a:rPr>
              <a:t>불이에요</a:t>
            </a:r>
            <a:r>
              <a:rPr lang="en-US" altLang="ko-KR" sz="26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6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189831" y="3245973"/>
            <a:ext cx="1763974" cy="688005"/>
          </a:xfrm>
          <a:prstGeom prst="wedgeRoundRectCallout">
            <a:avLst>
              <a:gd name="adj1" fmla="val -12833"/>
              <a:gd name="adj2" fmla="val 98397"/>
              <a:gd name="adj3" fmla="val 1666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6778391" y="2628533"/>
            <a:ext cx="2222916" cy="1537755"/>
          </a:xfrm>
          <a:prstGeom prst="wedgeRoundRectCallout">
            <a:avLst>
              <a:gd name="adj1" fmla="val 13704"/>
              <a:gd name="adj2" fmla="val 65699"/>
              <a:gd name="adj3" fmla="val 16667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34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58633" y="1464219"/>
            <a:ext cx="8220119" cy="1273156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02331" y="1552422"/>
            <a:ext cx="414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a typeface="나눔고딕"/>
                <a:cs typeface="나눔고딕"/>
              </a:rPr>
              <a:t>[</a:t>
            </a:r>
            <a:r>
              <a:rPr lang="en-US" sz="2800" dirty="0">
                <a:solidFill>
                  <a:srgbClr val="0080FF"/>
                </a:solidFill>
                <a:ea typeface="나눔고딕"/>
                <a:cs typeface="나눔고딕"/>
              </a:rPr>
              <a:t>noun</a:t>
            </a:r>
            <a:r>
              <a:rPr lang="en-US" sz="2800" dirty="0">
                <a:ea typeface="나눔고딕"/>
                <a:cs typeface="나눔고딕"/>
              </a:rPr>
              <a:t> + </a:t>
            </a:r>
            <a:r>
              <a:rPr lang="en-US" sz="2800" dirty="0">
                <a:solidFill>
                  <a:srgbClr val="FF0080"/>
                </a:solidFill>
                <a:ea typeface="나눔고딕"/>
                <a:cs typeface="나눔고딕"/>
              </a:rPr>
              <a:t>number</a:t>
            </a:r>
            <a:r>
              <a:rPr lang="en-US" sz="2800" dirty="0">
                <a:ea typeface="나눔고딕"/>
                <a:cs typeface="나눔고딕"/>
              </a:rPr>
              <a:t> + </a:t>
            </a:r>
            <a:r>
              <a:rPr lang="en-US" sz="2800" dirty="0">
                <a:solidFill>
                  <a:srgbClr val="008000"/>
                </a:solidFill>
                <a:ea typeface="나눔고딕"/>
                <a:cs typeface="나눔고딕"/>
              </a:rPr>
              <a:t>counter</a:t>
            </a:r>
            <a:r>
              <a:rPr lang="en-US" sz="2800" dirty="0">
                <a:ea typeface="나눔고딕"/>
                <a:cs typeface="나눔고딕"/>
              </a:rPr>
              <a:t>]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8633" y="2075642"/>
            <a:ext cx="8271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a typeface="나눔고딕"/>
                <a:cs typeface="나눔고딕"/>
              </a:rPr>
              <a:t>[</a:t>
            </a:r>
            <a:r>
              <a:rPr lang="en-US" sz="2800" dirty="0">
                <a:solidFill>
                  <a:srgbClr val="0080FF"/>
                </a:solidFill>
                <a:ea typeface="나눔고딕"/>
                <a:cs typeface="나눔고딕"/>
              </a:rPr>
              <a:t>noun</a:t>
            </a:r>
            <a:r>
              <a:rPr lang="en-US" sz="2800" dirty="0">
                <a:ea typeface="나눔고딕"/>
                <a:cs typeface="나눔고딕"/>
              </a:rPr>
              <a:t> + </a:t>
            </a:r>
            <a:r>
              <a:rPr lang="en-US" sz="2800" dirty="0" smtClean="0">
                <a:solidFill>
                  <a:srgbClr val="FF6600"/>
                </a:solidFill>
                <a:ea typeface="나눔고딕"/>
                <a:cs typeface="나눔고딕"/>
              </a:rPr>
              <a:t>particle</a:t>
            </a:r>
            <a:r>
              <a:rPr lang="ko-KR" altLang="en-US" sz="2800" dirty="0" smtClean="0">
                <a:solidFill>
                  <a:srgbClr val="FF6600"/>
                </a:solidFill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8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이</a:t>
            </a:r>
            <a:r>
              <a:rPr lang="en-US" altLang="ko-KR" sz="28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8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en-US" altLang="ko-KR" sz="2800" dirty="0" smtClean="0">
                <a:solidFill>
                  <a:srgbClr val="FF6600"/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lang="en-US" sz="2800" dirty="0" smtClean="0">
                <a:ea typeface="나눔고딕"/>
                <a:cs typeface="나눔고딕"/>
              </a:rPr>
              <a:t> </a:t>
            </a:r>
            <a:r>
              <a:rPr lang="en-US" sz="2800" dirty="0">
                <a:ea typeface="나눔고딕"/>
                <a:cs typeface="나눔고딕"/>
              </a:rPr>
              <a:t>+ </a:t>
            </a:r>
            <a:r>
              <a:rPr lang="en-US" sz="2800" dirty="0">
                <a:solidFill>
                  <a:srgbClr val="FF0080"/>
                </a:solidFill>
                <a:ea typeface="나눔고딕"/>
                <a:cs typeface="나눔고딕"/>
              </a:rPr>
              <a:t>number</a:t>
            </a:r>
            <a:r>
              <a:rPr lang="en-US" sz="2800" dirty="0">
                <a:ea typeface="나눔고딕"/>
                <a:cs typeface="나눔고딕"/>
              </a:rPr>
              <a:t> + </a:t>
            </a:r>
            <a:r>
              <a:rPr lang="en-US" sz="2800" dirty="0" smtClean="0">
                <a:solidFill>
                  <a:srgbClr val="008000"/>
                </a:solidFill>
                <a:ea typeface="나눔고딕"/>
                <a:cs typeface="나눔고딕"/>
              </a:rPr>
              <a:t>counter</a:t>
            </a:r>
            <a:r>
              <a:rPr lang="ko-KR" altLang="en-US" sz="2800" dirty="0" smtClean="0">
                <a:solidFill>
                  <a:srgbClr val="008000"/>
                </a:solidFill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있어요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en-US" sz="2800" dirty="0" smtClean="0">
                <a:ea typeface="나눔고딕"/>
                <a:cs typeface="나눔고딕"/>
              </a:rPr>
              <a:t>] </a:t>
            </a:r>
            <a:endParaRPr lang="en-US" sz="2800" dirty="0">
              <a:ea typeface="나눔고딕"/>
              <a:cs typeface="나눔고딕"/>
            </a:endParaRPr>
          </a:p>
        </p:txBody>
      </p:sp>
      <p:pic>
        <p:nvPicPr>
          <p:cNvPr id="6" name="Picture 5" descr="9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40"/>
          <a:stretch/>
        </p:blipFill>
        <p:spPr>
          <a:xfrm>
            <a:off x="609432" y="2976707"/>
            <a:ext cx="1187203" cy="1794451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83987" y="3252752"/>
            <a:ext cx="2025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Two textbooks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483987" y="4033454"/>
            <a:ext cx="2831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many textbooks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09432" y="5015470"/>
            <a:ext cx="2874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 have two textbooks.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432" y="5901918"/>
            <a:ext cx="4649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many textbooks do you have?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644160" y="3252752"/>
            <a:ext cx="180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교과서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두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권</a:t>
            </a:r>
            <a:endParaRPr lang="en-US" sz="24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44160" y="4033454"/>
            <a:ext cx="1803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교과서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몇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권</a:t>
            </a:r>
            <a:endParaRPr lang="en-US" sz="24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09016" y="5015470"/>
            <a:ext cx="4028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저는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교과서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두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권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22762" y="5901918"/>
            <a:ext cx="321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교과서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몇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권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있어요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?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6" name="Picture 15" descr="9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40"/>
          <a:stretch/>
        </p:blipFill>
        <p:spPr>
          <a:xfrm>
            <a:off x="1949035" y="2976707"/>
            <a:ext cx="1187203" cy="1794451"/>
          </a:xfrm>
          <a:prstGeom prst="rect">
            <a:avLst/>
          </a:prstGeom>
          <a:ln>
            <a:solidFill>
              <a:srgbClr val="008000"/>
            </a:solidFill>
          </a:ln>
        </p:spPr>
      </p:pic>
      <p:sp>
        <p:nvSpPr>
          <p:cNvPr id="17" name="직사각형 16">
            <a:hlinkClick r:id="rId3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6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52794" y="1622363"/>
            <a:ext cx="8431795" cy="67098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831" y="1693553"/>
            <a:ext cx="804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나눔고딕"/>
                <a:cs typeface="나눔고딕"/>
              </a:rPr>
              <a:t>Word order in counting is [</a:t>
            </a:r>
            <a:r>
              <a:rPr lang="en-US" sz="24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noun</a:t>
            </a:r>
            <a:r>
              <a:rPr lang="en-US" sz="2400" dirty="0" smtClean="0">
                <a:latin typeface="+mj-lt"/>
                <a:ea typeface="나눔고딕"/>
                <a:cs typeface="나눔고딕"/>
              </a:rPr>
              <a:t> + </a:t>
            </a:r>
            <a:r>
              <a:rPr lang="en-US" sz="24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number</a:t>
            </a:r>
            <a:r>
              <a:rPr lang="en-US" sz="2400" dirty="0" smtClean="0">
                <a:latin typeface="+mj-lt"/>
                <a:ea typeface="나눔고딕"/>
                <a:cs typeface="나눔고딕"/>
              </a:rPr>
              <a:t> + </a:t>
            </a:r>
            <a:r>
              <a:rPr lang="en-US" sz="2400" dirty="0" smtClean="0">
                <a:solidFill>
                  <a:srgbClr val="008000"/>
                </a:solidFill>
                <a:latin typeface="+mj-lt"/>
                <a:ea typeface="나눔고딕"/>
                <a:cs typeface="나눔고딕"/>
              </a:rPr>
              <a:t>counter</a:t>
            </a:r>
            <a:r>
              <a:rPr lang="en-US" sz="2400" dirty="0" smtClean="0">
                <a:latin typeface="+mj-lt"/>
                <a:ea typeface="나눔고딕"/>
                <a:cs typeface="나눔고딕"/>
              </a:rPr>
              <a:t>] </a:t>
            </a:r>
            <a:endParaRPr lang="en-US" sz="2400" dirty="0">
              <a:latin typeface="+mj-lt"/>
              <a:ea typeface="나눔고딕"/>
              <a:cs typeface="나눔고딕"/>
            </a:endParaRPr>
          </a:p>
        </p:txBody>
      </p:sp>
      <p:pic>
        <p:nvPicPr>
          <p:cNvPr id="5" name="Picture 4" descr="Minduka-Bag-800px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611" y="2507878"/>
            <a:ext cx="1570791" cy="1484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1158" y="4073611"/>
            <a:ext cx="173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가방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개</a:t>
            </a:r>
            <a:endParaRPr lang="en-US" sz="28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7" name="Picture 6" descr="papapishu-Baby-girl-sitting-800px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5655" y="2507878"/>
            <a:ext cx="1074346" cy="1481857"/>
          </a:xfrm>
          <a:prstGeom prst="rect">
            <a:avLst/>
          </a:prstGeom>
        </p:spPr>
      </p:pic>
      <p:pic>
        <p:nvPicPr>
          <p:cNvPr id="8" name="Picture 7" descr="papapishu-Baby-boy-sitting-800px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0002" y="2507878"/>
            <a:ext cx="1074346" cy="14818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2080" y="4073611"/>
            <a:ext cx="173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동생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두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명</a:t>
            </a:r>
            <a:endParaRPr lang="en-US" sz="28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0" name="Picture 9" descr="Books-3-800px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6702" y="2465485"/>
            <a:ext cx="1926537" cy="16081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97137" y="4073611"/>
            <a:ext cx="139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책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권</a:t>
            </a:r>
            <a:endParaRPr lang="en-US" sz="28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2" name="Picture 11" descr="corgi-800px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7719" y="5193444"/>
            <a:ext cx="1197236" cy="1104450"/>
          </a:xfrm>
          <a:prstGeom prst="rect">
            <a:avLst/>
          </a:prstGeom>
        </p:spPr>
      </p:pic>
      <p:pic>
        <p:nvPicPr>
          <p:cNvPr id="13" name="Picture 12" descr="corgi-800px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157" y="5193444"/>
            <a:ext cx="1197236" cy="1104450"/>
          </a:xfrm>
          <a:prstGeom prst="rect">
            <a:avLst/>
          </a:prstGeom>
        </p:spPr>
      </p:pic>
      <p:pic>
        <p:nvPicPr>
          <p:cNvPr id="14" name="Picture 13" descr="corgi-800px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685" y="5193444"/>
            <a:ext cx="1197236" cy="1104450"/>
          </a:xfrm>
          <a:prstGeom prst="rect">
            <a:avLst/>
          </a:prstGeom>
        </p:spPr>
      </p:pic>
      <p:pic>
        <p:nvPicPr>
          <p:cNvPr id="15" name="Picture 14" descr="corgi-800px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43" y="5193444"/>
            <a:ext cx="1197236" cy="1104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57646" y="5549098"/>
            <a:ext cx="173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개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네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마리</a:t>
            </a:r>
            <a:endParaRPr lang="en-US" sz="2800" dirty="0">
              <a:solidFill>
                <a:srgbClr val="008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직사각형 16">
            <a:hlinkClick r:id="rId7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8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74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52794" y="1622363"/>
            <a:ext cx="8431795" cy="67098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831" y="1693553"/>
            <a:ext cx="804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ea typeface="나눔고딕"/>
                <a:cs typeface="나눔고딕"/>
              </a:rPr>
              <a:t>Word order in counting is [</a:t>
            </a:r>
            <a:r>
              <a:rPr lang="en-US" sz="24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noun</a:t>
            </a:r>
            <a:r>
              <a:rPr lang="en-US" sz="2400" dirty="0" smtClean="0">
                <a:latin typeface="+mj-lt"/>
                <a:ea typeface="나눔고딕"/>
                <a:cs typeface="나눔고딕"/>
              </a:rPr>
              <a:t> + </a:t>
            </a:r>
            <a:r>
              <a:rPr lang="en-US" sz="2400" dirty="0" smtClean="0">
                <a:solidFill>
                  <a:srgbClr val="FF6600"/>
                </a:solidFill>
                <a:latin typeface="+mj-lt"/>
                <a:ea typeface="나눔고딕"/>
                <a:cs typeface="나눔고딕"/>
              </a:rPr>
              <a:t>particle</a:t>
            </a:r>
            <a:r>
              <a:rPr lang="en-US" sz="2400" dirty="0" smtClean="0">
                <a:latin typeface="+mj-lt"/>
                <a:ea typeface="나눔고딕"/>
                <a:cs typeface="나눔고딕"/>
              </a:rPr>
              <a:t> + </a:t>
            </a:r>
            <a:r>
              <a:rPr lang="en-US" sz="24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number</a:t>
            </a:r>
            <a:r>
              <a:rPr lang="en-US" sz="2400" dirty="0" smtClean="0">
                <a:latin typeface="+mj-lt"/>
                <a:ea typeface="나눔고딕"/>
                <a:cs typeface="나눔고딕"/>
              </a:rPr>
              <a:t> + </a:t>
            </a:r>
            <a:r>
              <a:rPr lang="en-US" sz="2400" dirty="0" smtClean="0">
                <a:solidFill>
                  <a:srgbClr val="008000"/>
                </a:solidFill>
                <a:latin typeface="+mj-lt"/>
                <a:ea typeface="나눔고딕"/>
                <a:cs typeface="나눔고딕"/>
              </a:rPr>
              <a:t>counter</a:t>
            </a:r>
            <a:r>
              <a:rPr lang="en-US" sz="2400" dirty="0" smtClean="0">
                <a:latin typeface="+mj-lt"/>
                <a:ea typeface="나눔고딕"/>
                <a:cs typeface="나눔고딕"/>
              </a:rPr>
              <a:t>] </a:t>
            </a:r>
            <a:endParaRPr lang="en-US" sz="2400" dirty="0">
              <a:latin typeface="+mj-lt"/>
              <a:ea typeface="나눔고딕"/>
              <a:cs typeface="나눔고딕"/>
            </a:endParaRPr>
          </a:p>
        </p:txBody>
      </p:sp>
      <p:pic>
        <p:nvPicPr>
          <p:cNvPr id="6" name="Picture 5" descr="Open-Umbrella-800px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208" y="2540326"/>
            <a:ext cx="1742858" cy="1716714"/>
          </a:xfrm>
          <a:prstGeom prst="rect">
            <a:avLst/>
          </a:prstGeom>
        </p:spPr>
      </p:pic>
      <p:pic>
        <p:nvPicPr>
          <p:cNvPr id="7" name="Picture 6" descr="dictionary-155951_1280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8299" y="2793893"/>
            <a:ext cx="1272046" cy="1463147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05589" y="4673340"/>
          <a:ext cx="7726205" cy="175735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452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452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452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452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4524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578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Noun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Particle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Counter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Verb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578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8578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76024" y="532647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우산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6724" y="5323480"/>
            <a:ext cx="473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0099" y="5326473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32396" y="5326473"/>
            <a:ext cx="473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개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88020" y="5326473"/>
            <a:ext cx="114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6024" y="5879666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사전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56724" y="5900304"/>
            <a:ext cx="473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85745" y="5900304"/>
            <a:ext cx="473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세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32396" y="5896151"/>
            <a:ext cx="473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1" name="Picture 20" descr="dictionary-155951_1280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7985" y="2783458"/>
            <a:ext cx="1272046" cy="1463147"/>
          </a:xfrm>
          <a:prstGeom prst="rect">
            <a:avLst/>
          </a:prstGeom>
        </p:spPr>
      </p:pic>
      <p:pic>
        <p:nvPicPr>
          <p:cNvPr id="22" name="Picture 21" descr="dictionary-155951_1280.pn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2391" y="2793893"/>
            <a:ext cx="1272046" cy="14631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88020" y="5900304"/>
            <a:ext cx="114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직사각형 23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34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20" grpId="0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179" y="2379193"/>
            <a:ext cx="1988538" cy="1627714"/>
          </a:xfrm>
          <a:prstGeom prst="rect">
            <a:avLst/>
          </a:prstGeom>
        </p:spPr>
      </p:pic>
      <p:pic>
        <p:nvPicPr>
          <p:cNvPr id="14" name="Picture 13" descr="4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355" y="4559649"/>
            <a:ext cx="2436842" cy="2012615"/>
          </a:xfrm>
          <a:prstGeom prst="rect">
            <a:avLst/>
          </a:prstGeom>
        </p:spPr>
      </p:pic>
      <p:pic>
        <p:nvPicPr>
          <p:cNvPr id="18" name="Picture 17" descr="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865" y="2379193"/>
            <a:ext cx="1887269" cy="1544821"/>
          </a:xfrm>
          <a:prstGeom prst="rect">
            <a:avLst/>
          </a:prstGeom>
        </p:spPr>
      </p:pic>
      <p:pic>
        <p:nvPicPr>
          <p:cNvPr id="19" name="Picture 18" descr="1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074" y="2379193"/>
            <a:ext cx="1887269" cy="1544821"/>
          </a:xfrm>
          <a:prstGeom prst="rect">
            <a:avLst/>
          </a:prstGeom>
        </p:spPr>
      </p:pic>
      <p:graphicFrame>
        <p:nvGraphicFramePr>
          <p:cNvPr id="10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411179" y="1410671"/>
            <a:ext cx="6315027" cy="67098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5923" y="1470678"/>
            <a:ext cx="5969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000090"/>
                </a:solidFill>
                <a:ea typeface="나눔고딕"/>
                <a:cs typeface="나눔고딕"/>
              </a:rPr>
              <a:t>문장을 만드세요</a:t>
            </a:r>
            <a:r>
              <a:rPr lang="en-US" altLang="ko-KR" sz="2800" b="1" dirty="0" smtClean="0">
                <a:solidFill>
                  <a:srgbClr val="000090"/>
                </a:solidFill>
                <a:ea typeface="나눔고딕"/>
                <a:cs typeface="나눔고딕"/>
              </a:rPr>
              <a:t>. </a:t>
            </a:r>
            <a:r>
              <a:rPr lang="ko-KR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문장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: sentence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 만들다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: to make)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43500" y="3924014"/>
            <a:ext cx="4000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책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이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두</a:t>
            </a:r>
            <a:r>
              <a:rPr lang="ko-KR" altLang="en-US" sz="2400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권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0723" name="TextBox 2"/>
          <p:cNvSpPr txBox="1">
            <a:spLocks noChangeArrowheads="1"/>
          </p:cNvSpPr>
          <p:nvPr/>
        </p:nvSpPr>
        <p:spPr bwMode="auto">
          <a:xfrm>
            <a:off x="1143000" y="3924014"/>
            <a:ext cx="4000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책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이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</a:t>
            </a:r>
            <a:r>
              <a:rPr lang="ko-KR" altLang="en-US" sz="2400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권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752731" y="5162619"/>
            <a:ext cx="4000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책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이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400" dirty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권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직사각형 14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08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723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Box 2"/>
          <p:cNvSpPr txBox="1">
            <a:spLocks noChangeArrowheads="1"/>
          </p:cNvSpPr>
          <p:nvPr/>
        </p:nvSpPr>
        <p:spPr bwMode="auto">
          <a:xfrm>
            <a:off x="1060938" y="3495553"/>
            <a:ext cx="4000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</a:t>
            </a:r>
            <a:r>
              <a:rPr lang="ko-KR" altLang="en-US" sz="2400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마리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932593" y="3509781"/>
            <a:ext cx="4000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여덟</a:t>
            </a:r>
            <a:r>
              <a:rPr lang="ko-KR" altLang="en-US" sz="2400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마리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43500" y="5056750"/>
            <a:ext cx="4000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개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아홉</a:t>
            </a:r>
            <a:r>
              <a:rPr lang="ko-KR" altLang="en-US" sz="2400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마리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493" y="1409700"/>
            <a:ext cx="4546600" cy="1790700"/>
          </a:xfrm>
          <a:prstGeom prst="rect">
            <a:avLst/>
          </a:prstGeom>
        </p:spPr>
      </p:pic>
      <p:pic>
        <p:nvPicPr>
          <p:cNvPr id="4" name="Picture 3" descr="4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07" y="4030590"/>
            <a:ext cx="4268285" cy="27789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642" y="1409700"/>
            <a:ext cx="1304855" cy="1943100"/>
          </a:xfrm>
          <a:prstGeom prst="rect">
            <a:avLst/>
          </a:prstGeom>
        </p:spPr>
      </p:pic>
      <p:graphicFrame>
        <p:nvGraphicFramePr>
          <p:cNvPr id="10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1" name="직사각형 10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8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6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7800" y="1382969"/>
            <a:ext cx="2439878" cy="2221847"/>
          </a:xfrm>
          <a:prstGeom prst="rect">
            <a:avLst/>
          </a:prstGeom>
        </p:spPr>
      </p:pic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8366" y="1553771"/>
            <a:ext cx="2386312" cy="2051045"/>
          </a:xfrm>
          <a:prstGeom prst="rect">
            <a:avLst/>
          </a:prstGeom>
        </p:spPr>
      </p:pic>
      <p:pic>
        <p:nvPicPr>
          <p:cNvPr id="5" name="Picture 4" descr="7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46" y="4350707"/>
            <a:ext cx="5473673" cy="2368724"/>
          </a:xfrm>
          <a:prstGeom prst="rect">
            <a:avLst/>
          </a:prstGeom>
        </p:spPr>
      </p:pic>
      <p:graphicFrame>
        <p:nvGraphicFramePr>
          <p:cNvPr id="10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0723" name="TextBox 2"/>
          <p:cNvSpPr txBox="1">
            <a:spLocks noChangeArrowheads="1"/>
          </p:cNvSpPr>
          <p:nvPr/>
        </p:nvSpPr>
        <p:spPr bwMode="auto">
          <a:xfrm>
            <a:off x="1317300" y="3628478"/>
            <a:ext cx="4000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친구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 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명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108220" y="3628478"/>
            <a:ext cx="4000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친구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다섯</a:t>
            </a:r>
            <a:r>
              <a:rPr lang="ko-KR" altLang="en-US" sz="2400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명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811041" y="5323375"/>
            <a:ext cx="4000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친구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여섯</a:t>
            </a:r>
            <a:r>
              <a:rPr lang="ko-KR" altLang="en-US" sz="2400" dirty="0" smtClean="0">
                <a:solidFill>
                  <a:srgbClr val="0070C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명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직사각형 10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6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054532" y="2211919"/>
            <a:ext cx="7066042" cy="1228107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54532" y="3581155"/>
            <a:ext cx="7066042" cy="3051920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친구들과 보기와 같이 묻고 대답하세요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533" y="1756161"/>
            <a:ext cx="7234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questions with your classmates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 in example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9733" y="2137926"/>
            <a:ext cx="484916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ea typeface="나눔고딕"/>
                <a:cs typeface="나눔고딕"/>
              </a:rPr>
              <a:t>A: </a:t>
            </a:r>
            <a:r>
              <a:rPr lang="ko-KR" altLang="en-US" sz="2400" dirty="0" smtClean="0">
                <a:ea typeface="나눔고딕"/>
                <a:cs typeface="나눔고딕"/>
              </a:rPr>
              <a:t>지금 </a:t>
            </a:r>
            <a:r>
              <a:rPr lang="ko-KR" altLang="en-US" sz="2400" dirty="0">
                <a:ea typeface="나눔고딕"/>
                <a:cs typeface="나눔고딕"/>
              </a:rPr>
              <a:t>교실에 학생이 몇 명 있어요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  <a:endParaRPr lang="en-US" sz="2400" dirty="0" smtClean="0">
              <a:ea typeface="나눔고딕"/>
              <a:cs typeface="나눔고딕"/>
            </a:endParaRPr>
          </a:p>
          <a:p>
            <a:pPr fontAlgn="auto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ea typeface="나눔고딕"/>
                <a:cs typeface="나눔고딕"/>
              </a:rPr>
              <a:t>B: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>
                <a:ea typeface="나눔고딕"/>
                <a:cs typeface="나눔고딕"/>
              </a:rPr>
              <a:t>(</a:t>
            </a:r>
            <a:r>
              <a:rPr lang="ko-KR" altLang="en-US" sz="2400" dirty="0">
                <a:ea typeface="나눔고딕"/>
                <a:cs typeface="나눔고딕"/>
              </a:rPr>
              <a:t>학생이</a:t>
            </a:r>
            <a:r>
              <a:rPr lang="en-US" altLang="ko-KR" sz="2400" dirty="0">
                <a:ea typeface="나눔고딕"/>
                <a:cs typeface="나눔고딕"/>
              </a:rPr>
              <a:t>)</a:t>
            </a:r>
            <a:r>
              <a:rPr lang="ko-KR" altLang="en-US" sz="2400" dirty="0">
                <a:ea typeface="나눔고딕"/>
                <a:cs typeface="나눔고딕"/>
              </a:rPr>
              <a:t> </a:t>
            </a:r>
            <a:r>
              <a:rPr lang="en-US" altLang="ko-KR" sz="2400" dirty="0">
                <a:ea typeface="나눔고딕"/>
                <a:cs typeface="나눔고딕"/>
              </a:rPr>
              <a:t>16</a:t>
            </a:r>
            <a:r>
              <a:rPr lang="ko-KR" altLang="en-US" sz="2400" dirty="0">
                <a:ea typeface="나눔고딕"/>
                <a:cs typeface="나눔고딕"/>
              </a:rPr>
              <a:t>명 있어요</a:t>
            </a:r>
            <a:r>
              <a:rPr lang="en-US" altLang="ko-KR" sz="2400" dirty="0">
                <a:ea typeface="나눔고딕"/>
                <a:cs typeface="나눔고딕"/>
              </a:rPr>
              <a:t>.</a:t>
            </a:r>
            <a:r>
              <a:rPr lang="ko-KR" altLang="en-US" sz="2400" dirty="0">
                <a:ea typeface="나눔고딕"/>
                <a:cs typeface="나눔고딕"/>
              </a:rPr>
              <a:t> </a:t>
            </a:r>
            <a:endParaRPr lang="en-US" altLang="ko-KR" sz="2400" dirty="0"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81988" y="3748582"/>
            <a:ext cx="6199133" cy="2620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auto" latinLnBrk="1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동생이 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없어요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몇 명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marL="457200" indent="-457200" fontAlgn="auto" latinLnBrk="1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집에 가방이 몇 개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marL="457200" indent="-457200" fontAlgn="auto" latinLnBrk="1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집에 개가 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,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없어요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몇 마리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marL="457200" indent="-457200" fontAlgn="auto" latinLnBrk="1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가방에 펜이 몇 개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marL="457200" indent="-457200" fontAlgn="auto" latinLnBrk="1">
              <a:lnSpc>
                <a:spcPts val="398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가방에 책이 몇 권 있어요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sp>
        <p:nvSpPr>
          <p:cNvPr id="11" name="직사각형 10">
            <a:hlinkClick r:id="rId5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6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0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52794" y="1622364"/>
            <a:ext cx="8431795" cy="77683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522" y="1764117"/>
            <a:ext cx="821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ea typeface="나눔고딕"/>
                <a:cs typeface="나눔고딕"/>
              </a:rPr>
              <a:t>사 </a:t>
            </a:r>
            <a:r>
              <a:rPr lang="ko-KR" altLang="en-US" sz="2400" dirty="0" smtClean="0">
                <a:solidFill>
                  <a:srgbClr val="008000"/>
                </a:solidFill>
                <a:ea typeface="나눔고딕"/>
                <a:cs typeface="나눔고딕"/>
              </a:rPr>
              <a:t>과</a:t>
            </a:r>
            <a:r>
              <a:rPr lang="en-US" altLang="ko-KR" sz="2400" dirty="0" smtClean="0">
                <a:ea typeface="나눔고딕"/>
                <a:cs typeface="나눔고딕"/>
              </a:rPr>
              <a:t> refers to 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‘lesson 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4’ </a:t>
            </a:r>
            <a:r>
              <a:rPr lang="en-US" altLang="ko-KR" sz="2400" dirty="0" smtClean="0">
                <a:ea typeface="나눔고딕"/>
                <a:cs typeface="나눔고딕"/>
              </a:rPr>
              <a:t>while </a:t>
            </a:r>
            <a:r>
              <a:rPr lang="ko-KR" altLang="en-US" sz="2400" dirty="0" smtClean="0">
                <a:solidFill>
                  <a:srgbClr val="FF0080"/>
                </a:solidFill>
                <a:ea typeface="나눔고딕"/>
                <a:cs typeface="나눔고딕"/>
              </a:rPr>
              <a:t>네 </a:t>
            </a:r>
            <a:r>
              <a:rPr lang="ko-KR" altLang="en-US" sz="2400" dirty="0" smtClean="0">
                <a:solidFill>
                  <a:srgbClr val="008000"/>
                </a:solidFill>
                <a:ea typeface="나눔고딕"/>
                <a:cs typeface="나눔고딕"/>
              </a:rPr>
              <a:t>과</a:t>
            </a:r>
            <a:r>
              <a:rPr lang="en-US" altLang="ko-KR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refers to 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‘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four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lessons’</a:t>
            </a:r>
            <a:r>
              <a:rPr lang="en-US" altLang="ko-KR" sz="2400" dirty="0" smtClean="0">
                <a:ea typeface="나눔고딕"/>
                <a:cs typeface="나눔고딕"/>
              </a:rPr>
              <a:t> 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5" name="Picture 4" descr="kongpwu 2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795" y="4188413"/>
            <a:ext cx="2669587" cy="2669587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2112" y="2769662"/>
            <a:ext cx="3553842" cy="1040827"/>
          </a:xfrm>
          <a:prstGeom prst="wedgeRoundRectCallout">
            <a:avLst>
              <a:gd name="adj1" fmla="val -4950"/>
              <a:gd name="adj2" fmla="val 9300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CD5B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kongpwu 7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752" y="4276618"/>
            <a:ext cx="2580432" cy="2430600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4879851" y="2769662"/>
            <a:ext cx="3640418" cy="1040827"/>
          </a:xfrm>
          <a:prstGeom prst="wedgeRoundRectCallout">
            <a:avLst>
              <a:gd name="adj1" fmla="val 3488"/>
              <a:gd name="adj2" fmla="val 9300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2522" y="2816593"/>
            <a:ext cx="332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저는 오늘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4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과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공부해요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88564" y="2819589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저는 오늘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네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과 공부해요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1185" y="3278258"/>
            <a:ext cx="3208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‘I (will) study </a:t>
            </a:r>
            <a:r>
              <a:rPr lang="en-US" sz="2000" b="1" dirty="0" smtClean="0">
                <a:solidFill>
                  <a:srgbClr val="FF0080"/>
                </a:solidFill>
              </a:rPr>
              <a:t>lesson </a:t>
            </a:r>
            <a:r>
              <a:rPr lang="en-US" sz="2000" b="1" dirty="0" smtClean="0">
                <a:solidFill>
                  <a:srgbClr val="FF0080"/>
                </a:solidFill>
              </a:rPr>
              <a:t>4 </a:t>
            </a:r>
            <a:r>
              <a:rPr lang="en-US" sz="2000" dirty="0" smtClean="0"/>
              <a:t>today.’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847444" y="3281254"/>
            <a:ext cx="358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‘I (will) study </a:t>
            </a:r>
            <a:r>
              <a:rPr lang="en-US" sz="2000" b="1" dirty="0" smtClean="0">
                <a:solidFill>
                  <a:srgbClr val="FF0080"/>
                </a:solidFill>
              </a:rPr>
              <a:t>four </a:t>
            </a:r>
            <a:r>
              <a:rPr lang="en-US" sz="2000" b="1" dirty="0" smtClean="0">
                <a:solidFill>
                  <a:srgbClr val="FF0080"/>
                </a:solidFill>
              </a:rPr>
              <a:t>lessons </a:t>
            </a:r>
            <a:r>
              <a:rPr lang="en-US" sz="2000" dirty="0" smtClean="0"/>
              <a:t>today.’</a:t>
            </a:r>
            <a:endParaRPr lang="en-US" sz="2000" dirty="0"/>
          </a:p>
        </p:txBody>
      </p:sp>
      <p:sp>
        <p:nvSpPr>
          <p:cNvPr id="13" name="직사각형 12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81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4_CO1.jpg"/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9448" y="2522278"/>
            <a:ext cx="2879000" cy="1953183"/>
          </a:xfrm>
          <a:prstGeom prst="rect">
            <a:avLst/>
          </a:prstGeom>
        </p:spPr>
      </p:pic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000501" y="350289"/>
          <a:ext cx="7369074" cy="94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Lesson 4 </a:t>
                      </a:r>
                      <a:r>
                        <a:rPr lang="en-US" sz="2800" baseline="0" dirty="0" smtClean="0">
                          <a:latin typeface="Arial Black"/>
                          <a:cs typeface="Arial Black"/>
                        </a:rPr>
                        <a:t>  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동생이 두 명 있어요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L4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6" y="697905"/>
            <a:ext cx="559228" cy="478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746" y="1581084"/>
            <a:ext cx="88175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스티브 씨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______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어디예요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endParaRPr lang="en-US" altLang="ko-KR" sz="8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보스톤이에요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아버지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 ______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어머니가 보스톤에 계세요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 씨 부모님은 어디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______?</a:t>
            </a:r>
            <a:endParaRPr lang="en-US" altLang="ko-KR" sz="2400" b="1" dirty="0" smtClean="0">
              <a:latin typeface="나눔고딕"/>
              <a:ea typeface="나눔고딕"/>
              <a:cs typeface="나눔고딕"/>
            </a:endParaRPr>
          </a:p>
          <a:p>
            <a:endParaRPr lang="en-US" altLang="ko-KR" sz="8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홍콩에 계세요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오빠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 ______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동생도 홍콩에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오빠는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______ 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그리고 동생은 지금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______ 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endParaRPr lang="en-US" altLang="ko-KR" sz="8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남동생이에요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여동생이에요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endParaRPr lang="en-US" altLang="ko-KR" sz="8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ko-KR" altLang="ko-KR" sz="24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여동생이에요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 ______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동생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endParaRPr lang="en-US" altLang="ko-KR" sz="800" b="1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 여동생 한 명하고 남동생 두 </a:t>
            </a:r>
            <a:r>
              <a:rPr lang="en-US" altLang="ko-KR" sz="2400" b="1" dirty="0">
                <a:latin typeface="나눔고딕"/>
                <a:ea typeface="나눔고딕"/>
                <a:cs typeface="나눔고딕"/>
              </a:rPr>
              <a:t>______ </a:t>
            </a:r>
            <a:r>
              <a:rPr lang="ko-KR" altLang="en-US" sz="2400" b="1" dirty="0" smtClean="0">
                <a:latin typeface="나눔고딕"/>
                <a:ea typeface="나눔고딕"/>
                <a:cs typeface="나눔고딕"/>
              </a:rPr>
              <a:t>이 있어요</a:t>
            </a:r>
            <a:r>
              <a:rPr lang="en-US" altLang="ko-KR" sz="24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8" name="직사각형 7">
            <a:hlinkClick r:id="rId7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8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78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98017" y="1834054"/>
            <a:ext cx="7779948" cy="70690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0500" y="1947199"/>
            <a:ext cx="7540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Let’s review basic Sino-Korean numbers. </a:t>
            </a:r>
            <a:endParaRPr lang="en-US" sz="2400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408277" y="3126445"/>
            <a:ext cx="602919" cy="280076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1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 smtClean="0">
                <a:latin typeface="+mn-lt"/>
              </a:rPr>
              <a:t>2</a:t>
            </a:r>
            <a:endParaRPr lang="en-US" altLang="ko-KR" sz="3200" dirty="0">
              <a:latin typeface="+mn-lt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3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4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018713" y="3126445"/>
            <a:ext cx="625557" cy="2800767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5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 smtClean="0">
                <a:latin typeface="+mn-lt"/>
              </a:rPr>
              <a:t>6</a:t>
            </a:r>
            <a:endParaRPr lang="en-US" altLang="ko-KR" sz="3200" dirty="0">
              <a:latin typeface="+mn-lt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7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8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410259" y="3126862"/>
            <a:ext cx="603250" cy="2800350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9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10</a:t>
            </a:r>
          </a:p>
          <a:p>
            <a:pPr algn="ctr" eaLnBrk="1" latinLnBrk="1" hangingPunct="1">
              <a:spcBef>
                <a:spcPct val="50000"/>
              </a:spcBef>
            </a:pPr>
            <a:endParaRPr lang="en-US" altLang="ko-KR" sz="3200" dirty="0">
              <a:latin typeface="+mn-lt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8849" y="3145820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일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8849" y="3870316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이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8849" y="4606757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삼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48849" y="5342436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사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4439" y="3125262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오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4439" y="3870316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육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4439" y="4606757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칠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4439" y="5361394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30833" y="3125262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구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30833" y="3870316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십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30833" y="5327154"/>
            <a:ext cx="11100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공</a:t>
            </a:r>
            <a:r>
              <a:rPr lang="en-US" altLang="ko-KR" sz="32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영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21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Sino-Numbers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2" name="직사각형 21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38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4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619472" y="1504763"/>
            <a:ext cx="2737097" cy="518346"/>
          </a:xfrm>
          <a:prstGeom prst="roundRect">
            <a:avLst/>
          </a:prstGeom>
          <a:noFill/>
          <a:ln w="28575" cmpd="sng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0308" y="1526162"/>
            <a:ext cx="2710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Month</a:t>
            </a:r>
            <a:r>
              <a:rPr lang="en-US" altLang="ko-KR" sz="2400" dirty="0" smtClean="0">
                <a:ea typeface="나눔고딕"/>
                <a:cs typeface="나눔고딕"/>
              </a:rPr>
              <a:t>: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Sino-Korean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0348" y="5402745"/>
            <a:ext cx="233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Day: Sino-Korean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805358" y="2198089"/>
            <a:ext cx="602919" cy="280076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1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 smtClean="0">
                <a:latin typeface="+mn-lt"/>
              </a:rPr>
              <a:t>2</a:t>
            </a:r>
            <a:endParaRPr lang="en-US" altLang="ko-KR" sz="3200" dirty="0">
              <a:latin typeface="+mn-lt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3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4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731013" y="2191032"/>
            <a:ext cx="625557" cy="2800767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5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 smtClean="0">
                <a:latin typeface="+mn-lt"/>
              </a:rPr>
              <a:t>6</a:t>
            </a:r>
            <a:endParaRPr lang="en-US" altLang="ko-KR" sz="3200" dirty="0">
              <a:latin typeface="+mn-lt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7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8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805043" y="2208673"/>
            <a:ext cx="603250" cy="2800767"/>
          </a:xfrm>
          <a:prstGeom prst="rect">
            <a:avLst/>
          </a:prstGeom>
          <a:solidFill>
            <a:srgbClr val="FF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9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>
                <a:latin typeface="+mn-lt"/>
              </a:rPr>
              <a:t>10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 smtClean="0">
                <a:latin typeface="+mn-lt"/>
              </a:rPr>
              <a:t>11</a:t>
            </a:r>
          </a:p>
          <a:p>
            <a:pPr algn="ctr" eaLnBrk="1" latinLnBrk="1" hangingPunct="1">
              <a:spcBef>
                <a:spcPct val="50000"/>
              </a:spcBef>
            </a:pPr>
            <a:r>
              <a:rPr lang="en-US" altLang="ko-KR" sz="3200" dirty="0" smtClean="0">
                <a:latin typeface="+mn-lt"/>
              </a:rPr>
              <a:t>12</a:t>
            </a:r>
            <a:endParaRPr lang="en-US" altLang="ko-KR" sz="3200" dirty="0"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9473" y="5398987"/>
            <a:ext cx="2737096" cy="518346"/>
          </a:xfrm>
          <a:prstGeom prst="roundRect">
            <a:avLst/>
          </a:prstGeom>
          <a:noFill/>
          <a:ln w="28575" cmpd="sng">
            <a:solidFill>
              <a:srgbClr val="008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711446" y="2191032"/>
            <a:ext cx="602919" cy="2800767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일</a:t>
            </a:r>
            <a:endParaRPr lang="en-US" altLang="ko-KR" sz="3200" dirty="0" smtClean="0">
              <a:latin typeface="나눔고딕"/>
              <a:ea typeface="나눔고딕"/>
              <a:cs typeface="나눔고딕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이</a:t>
            </a:r>
            <a:endParaRPr lang="en-US" altLang="ko-KR" sz="3200" dirty="0" smtClean="0">
              <a:latin typeface="나눔고딕"/>
              <a:ea typeface="나눔고딕"/>
              <a:cs typeface="나눔고딕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삼</a:t>
            </a:r>
            <a:endParaRPr lang="en-US" altLang="ko-KR" sz="3200" dirty="0" smtClean="0">
              <a:latin typeface="나눔고딕"/>
              <a:ea typeface="나눔고딕"/>
              <a:cs typeface="나눔고딕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사</a:t>
            </a:r>
            <a:endParaRPr lang="en-US" altLang="ko-KR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716019" y="2191032"/>
            <a:ext cx="602919" cy="2800767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오</a:t>
            </a:r>
            <a:endParaRPr lang="en-US" altLang="ko-KR" sz="3200" dirty="0" smtClean="0">
              <a:latin typeface="나눔고딕"/>
              <a:ea typeface="나눔고딕"/>
              <a:cs typeface="나눔고딕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육</a:t>
            </a:r>
            <a:endParaRPr lang="en-US" altLang="ko-KR" sz="3200" dirty="0" smtClean="0">
              <a:latin typeface="나눔고딕"/>
              <a:ea typeface="나눔고딕"/>
              <a:cs typeface="나눔고딕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칠</a:t>
            </a:r>
            <a:endParaRPr lang="en-US" altLang="ko-KR" sz="3200" dirty="0" smtClean="0">
              <a:latin typeface="나눔고딕"/>
              <a:ea typeface="나눔고딕"/>
              <a:cs typeface="나눔고딕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팔</a:t>
            </a:r>
            <a:endParaRPr lang="en-US" altLang="ko-KR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5579470" y="2208673"/>
            <a:ext cx="1035428" cy="2800767"/>
          </a:xfrm>
          <a:prstGeom prst="rect">
            <a:avLst/>
          </a:prstGeom>
          <a:solidFill>
            <a:srgbClr val="FFFFFF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구</a:t>
            </a:r>
            <a:endParaRPr lang="en-US" altLang="ko-KR" sz="3200" dirty="0" smtClean="0">
              <a:latin typeface="나눔고딕"/>
              <a:ea typeface="나눔고딕"/>
              <a:cs typeface="나눔고딕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십</a:t>
            </a:r>
            <a:endParaRPr lang="en-US" altLang="ko-KR" sz="3200" dirty="0" smtClean="0">
              <a:latin typeface="나눔고딕"/>
              <a:ea typeface="나눔고딕"/>
              <a:cs typeface="나눔고딕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십일</a:t>
            </a:r>
            <a:endParaRPr lang="en-US" altLang="ko-KR" sz="3200" dirty="0" smtClean="0">
              <a:latin typeface="나눔고딕"/>
              <a:ea typeface="나눔고딕"/>
              <a:cs typeface="나눔고딕"/>
            </a:endParaRPr>
          </a:p>
          <a:p>
            <a:pPr algn="ctr" eaLnBrk="1" latinLnBrk="1" hangingPunct="1">
              <a:spcBef>
                <a:spcPct val="50000"/>
              </a:spcBef>
            </a:pPr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십이</a:t>
            </a:r>
            <a:endParaRPr lang="en-US" altLang="ko-KR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AutoShape 8"/>
          <p:cNvSpPr>
            <a:spLocks/>
          </p:cNvSpPr>
          <p:nvPr/>
        </p:nvSpPr>
        <p:spPr bwMode="auto">
          <a:xfrm>
            <a:off x="6949193" y="2235199"/>
            <a:ext cx="646113" cy="2756599"/>
          </a:xfrm>
          <a:prstGeom prst="rightBrace">
            <a:avLst>
              <a:gd name="adj1" fmla="val 33458"/>
              <a:gd name="adj2" fmla="val 50000"/>
            </a:avLst>
          </a:prstGeom>
          <a:noFill/>
          <a:ln w="9525">
            <a:solidFill>
              <a:srgbClr val="FF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latinLnBrk="1" hangingPunct="1"/>
            <a:endParaRPr lang="ko-KR" altLang="en-US" sz="2000"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760094" y="3172080"/>
            <a:ext cx="864347" cy="811493"/>
          </a:xfrm>
          <a:prstGeom prst="ellipse">
            <a:avLst/>
          </a:prstGeom>
          <a:solidFill>
            <a:srgbClr val="FFCC66"/>
          </a:solidFill>
          <a:ln>
            <a:solidFill>
              <a:srgbClr val="FFCC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926856" y="5733376"/>
            <a:ext cx="11198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1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31</a:t>
            </a:r>
            <a:endParaRPr lang="en-US" sz="3200" dirty="0"/>
          </a:p>
        </p:txBody>
      </p:sp>
      <p:sp>
        <p:nvSpPr>
          <p:cNvPr id="17" name="Oval 16"/>
          <p:cNvSpPr/>
          <p:nvPr/>
        </p:nvSpPr>
        <p:spPr>
          <a:xfrm>
            <a:off x="5374721" y="5617432"/>
            <a:ext cx="864347" cy="811493"/>
          </a:xfrm>
          <a:prstGeom prst="ellipse">
            <a:avLst/>
          </a:prstGeom>
          <a:solidFill>
            <a:srgbClr val="66CCFF"/>
          </a:solidFill>
          <a:ln>
            <a:solidFill>
              <a:srgbClr val="66CC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920243" y="3257669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월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08732" y="5715735"/>
            <a:ext cx="5704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나눔고딕"/>
                <a:ea typeface="나눔고딕"/>
                <a:cs typeface="나눔고딕"/>
              </a:rPr>
              <a:t>일</a:t>
            </a:r>
            <a:endParaRPr lang="en-US" sz="3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16019" y="2947640"/>
            <a:ext cx="570407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유</a:t>
            </a:r>
            <a:endParaRPr lang="en-US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08379" y="2947640"/>
            <a:ext cx="570407" cy="584776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시</a:t>
            </a:r>
            <a:endParaRPr lang="en-US" sz="32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직사각형 21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/>
      <p:bldP spid="19" grpId="0"/>
      <p:bldP spid="20" grpId="0" animBg="1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06734" y="1587702"/>
          <a:ext cx="7930899" cy="116431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436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436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436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8215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Year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Month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Day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82159"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0416" y="2175877"/>
            <a:ext cx="52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년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79580" y="2175877"/>
            <a:ext cx="52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월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64841" y="2175877"/>
            <a:ext cx="52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일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52155" y="3435615"/>
            <a:ext cx="3527425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ko-KR" sz="2800" dirty="0">
                <a:solidFill>
                  <a:srgbClr val="FF6FCF"/>
                </a:solidFill>
                <a:latin typeface="+mn-lt"/>
              </a:rPr>
              <a:t>What is today’s date?</a:t>
            </a:r>
          </a:p>
          <a:p>
            <a:pPr>
              <a:spcBef>
                <a:spcPct val="50000"/>
              </a:spcBef>
            </a:pPr>
            <a:r>
              <a:rPr lang="en-US" altLang="ko-KR" sz="2800" dirty="0">
                <a:solidFill>
                  <a:srgbClr val="FF6FCF"/>
                </a:solidFill>
                <a:latin typeface="+mn-lt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ko-KR" sz="2800" dirty="0">
                <a:solidFill>
                  <a:srgbClr val="FF6FCF"/>
                </a:solidFill>
                <a:latin typeface="+mn-lt"/>
              </a:rPr>
              <a:t>    </a:t>
            </a:r>
            <a:r>
              <a:rPr lang="en-US" altLang="ko-KR" sz="2800" dirty="0" smtClean="0">
                <a:solidFill>
                  <a:srgbClr val="FF6FCF"/>
                </a:solidFill>
                <a:latin typeface="+mn-lt"/>
              </a:rPr>
              <a:t>June. 30, 2016</a:t>
            </a:r>
            <a:endParaRPr lang="en-US" altLang="ko-KR" sz="2800" dirty="0">
              <a:solidFill>
                <a:srgbClr val="FF6FCF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79580" y="3435615"/>
            <a:ext cx="4317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오늘은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몇 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며칠이에요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79580" y="4728277"/>
            <a:ext cx="4042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2016</a:t>
            </a: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년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6</a:t>
            </a: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월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30</a:t>
            </a: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일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8450" y="5462926"/>
            <a:ext cx="518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이천십육</a:t>
            </a: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 년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유 </a:t>
            </a: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월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삼십 </a:t>
            </a:r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일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직사각형 12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6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Noun counters</a:t>
                      </a:r>
                      <a:endParaRPr lang="en-US" sz="28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" name="Group 77"/>
          <p:cNvGraphicFramePr>
            <a:graphicFrameLocks noGrp="1"/>
          </p:cNvGraphicFramePr>
          <p:nvPr>
            <p:extLst/>
          </p:nvPr>
        </p:nvGraphicFramePr>
        <p:xfrm>
          <a:off x="1041400" y="1513546"/>
          <a:ext cx="7362825" cy="5029200"/>
        </p:xfrm>
        <a:graphic>
          <a:graphicData uri="http://schemas.openxmlformats.org/drawingml/2006/table">
            <a:tbl>
              <a:tblPr/>
              <a:tblGrid>
                <a:gridCol w="2454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352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73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Sino-Korean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Native Korean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page 57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5 books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5 lessons</a:t>
                      </a:r>
                      <a:endParaRPr kumimoji="1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2</a:t>
                      </a:r>
                      <a:r>
                        <a:rPr kumimoji="1" lang="en-US" altLang="ko-KR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nd</a:t>
                      </a: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 floor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$16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3 people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Lesson 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School years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Month &amp; </a:t>
                      </a:r>
                      <a:r>
                        <a:rPr kumimoji="1" lang="en-US" altLang="ko-KR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day</a:t>
                      </a:r>
                      <a:endParaRPr kumimoji="1" lang="en-US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charset="0"/>
                          <a:cs typeface="Arial" charset="0"/>
                        </a:rPr>
                        <a:t>2 dogs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4" name="Rectangle 59"/>
          <p:cNvSpPr>
            <a:spLocks noChangeArrowheads="1"/>
          </p:cNvSpPr>
          <p:nvPr/>
        </p:nvSpPr>
        <p:spPr bwMode="auto">
          <a:xfrm>
            <a:off x="3847052" y="1938058"/>
            <a:ext cx="16918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solidFill>
                  <a:srgbClr val="FF0080"/>
                </a:solidFill>
              </a:rPr>
              <a:t>√</a:t>
            </a:r>
          </a:p>
        </p:txBody>
      </p:sp>
      <p:sp>
        <p:nvSpPr>
          <p:cNvPr id="5" name="Rectangle 59"/>
          <p:cNvSpPr>
            <a:spLocks noChangeArrowheads="1"/>
          </p:cNvSpPr>
          <p:nvPr/>
        </p:nvSpPr>
        <p:spPr bwMode="auto">
          <a:xfrm>
            <a:off x="6274979" y="2352395"/>
            <a:ext cx="16918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solidFill>
                  <a:srgbClr val="FF0080"/>
                </a:solidFill>
              </a:rPr>
              <a:t>√</a:t>
            </a:r>
          </a:p>
        </p:txBody>
      </p:sp>
      <p:sp>
        <p:nvSpPr>
          <p:cNvPr id="6" name="Rectangle 59"/>
          <p:cNvSpPr>
            <a:spLocks noChangeArrowheads="1"/>
          </p:cNvSpPr>
          <p:nvPr/>
        </p:nvSpPr>
        <p:spPr bwMode="auto">
          <a:xfrm>
            <a:off x="6274979" y="2831386"/>
            <a:ext cx="16918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solidFill>
                  <a:srgbClr val="FF0080"/>
                </a:solidFill>
              </a:rPr>
              <a:t>√</a:t>
            </a:r>
          </a:p>
        </p:txBody>
      </p:sp>
      <p:sp>
        <p:nvSpPr>
          <p:cNvPr id="7" name="Rectangle 59"/>
          <p:cNvSpPr>
            <a:spLocks noChangeArrowheads="1"/>
          </p:cNvSpPr>
          <p:nvPr/>
        </p:nvSpPr>
        <p:spPr bwMode="auto">
          <a:xfrm>
            <a:off x="3847052" y="3323420"/>
            <a:ext cx="16918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solidFill>
                  <a:srgbClr val="FF0080"/>
                </a:solidFill>
              </a:rPr>
              <a:t>√</a:t>
            </a:r>
          </a:p>
        </p:txBody>
      </p:sp>
      <p:sp>
        <p:nvSpPr>
          <p:cNvPr id="8" name="Rectangle 59"/>
          <p:cNvSpPr>
            <a:spLocks noChangeArrowheads="1"/>
          </p:cNvSpPr>
          <p:nvPr/>
        </p:nvSpPr>
        <p:spPr bwMode="auto">
          <a:xfrm>
            <a:off x="3847052" y="3776731"/>
            <a:ext cx="16918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solidFill>
                  <a:srgbClr val="FF0080"/>
                </a:solidFill>
              </a:rPr>
              <a:t>√</a:t>
            </a:r>
          </a:p>
        </p:txBody>
      </p:sp>
      <p:sp>
        <p:nvSpPr>
          <p:cNvPr id="9" name="Rectangle 59"/>
          <p:cNvSpPr>
            <a:spLocks noChangeArrowheads="1"/>
          </p:cNvSpPr>
          <p:nvPr/>
        </p:nvSpPr>
        <p:spPr bwMode="auto">
          <a:xfrm>
            <a:off x="6274979" y="4215842"/>
            <a:ext cx="16918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solidFill>
                  <a:srgbClr val="FF0080"/>
                </a:solidFill>
              </a:rPr>
              <a:t>√</a:t>
            </a:r>
          </a:p>
        </p:txBody>
      </p:sp>
      <p:sp>
        <p:nvSpPr>
          <p:cNvPr id="10" name="Rectangle 59"/>
          <p:cNvSpPr>
            <a:spLocks noChangeArrowheads="1"/>
          </p:cNvSpPr>
          <p:nvPr/>
        </p:nvSpPr>
        <p:spPr bwMode="auto">
          <a:xfrm>
            <a:off x="3847052" y="4651512"/>
            <a:ext cx="16918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solidFill>
                  <a:srgbClr val="FF0080"/>
                </a:solidFill>
              </a:rPr>
              <a:t>√</a:t>
            </a:r>
          </a:p>
        </p:txBody>
      </p:sp>
      <p:sp>
        <p:nvSpPr>
          <p:cNvPr id="11" name="Rectangle 59"/>
          <p:cNvSpPr>
            <a:spLocks noChangeArrowheads="1"/>
          </p:cNvSpPr>
          <p:nvPr/>
        </p:nvSpPr>
        <p:spPr bwMode="auto">
          <a:xfrm>
            <a:off x="3847052" y="5122464"/>
            <a:ext cx="16918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solidFill>
                  <a:srgbClr val="FF0080"/>
                </a:solidFill>
              </a:rPr>
              <a:t>√</a:t>
            </a:r>
          </a:p>
        </p:txBody>
      </p:sp>
      <p:sp>
        <p:nvSpPr>
          <p:cNvPr id="12" name="Rectangle 59"/>
          <p:cNvSpPr>
            <a:spLocks noChangeArrowheads="1"/>
          </p:cNvSpPr>
          <p:nvPr/>
        </p:nvSpPr>
        <p:spPr bwMode="auto">
          <a:xfrm>
            <a:off x="3847052" y="5579217"/>
            <a:ext cx="16918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solidFill>
                  <a:srgbClr val="FF0080"/>
                </a:solidFill>
              </a:rPr>
              <a:t>√</a:t>
            </a:r>
          </a:p>
        </p:txBody>
      </p:sp>
      <p:sp>
        <p:nvSpPr>
          <p:cNvPr id="13" name="Rectangle 59"/>
          <p:cNvSpPr>
            <a:spLocks noChangeArrowheads="1"/>
          </p:cNvSpPr>
          <p:nvPr/>
        </p:nvSpPr>
        <p:spPr bwMode="auto">
          <a:xfrm>
            <a:off x="6274979" y="6022313"/>
            <a:ext cx="16918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b="1" dirty="0">
                <a:solidFill>
                  <a:srgbClr val="FF0080"/>
                </a:solidFill>
              </a:rPr>
              <a:t>√</a:t>
            </a:r>
          </a:p>
        </p:txBody>
      </p:sp>
      <p:sp>
        <p:nvSpPr>
          <p:cNvPr id="14" name="직사각형 13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20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33139" y="1597865"/>
            <a:ext cx="7681235" cy="1228107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54533" y="1683642"/>
            <a:ext cx="70989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점원과 손님이 되어서 물건을 사세요</a:t>
            </a:r>
            <a:r>
              <a:rPr lang="en-US" altLang="ko-KR" sz="28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Imagine that you and your classmate are a store clerk and a customer, and try to buy items at a store.)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8075" y="3879992"/>
            <a:ext cx="409242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고딕"/>
                <a:ea typeface="나눔고딕"/>
                <a:cs typeface="나눔고딕"/>
              </a:rPr>
              <a:t>무엇을 몇 개 샀는지</a:t>
            </a:r>
            <a:r>
              <a:rPr lang="en-US" altLang="ko-KR" sz="28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800" b="1" dirty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800" b="1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800" b="1" dirty="0" smtClean="0">
                <a:latin typeface="나눔고딕"/>
                <a:ea typeface="나눔고딕"/>
                <a:cs typeface="나눔고딕"/>
              </a:rPr>
              <a:t>얼마인지 </a:t>
            </a:r>
            <a:r>
              <a:rPr lang="ko-KR" altLang="en-US" sz="2800" b="1" dirty="0">
                <a:latin typeface="나눔고딕"/>
                <a:ea typeface="나눔고딕"/>
                <a:cs typeface="나눔고딕"/>
              </a:rPr>
              <a:t>이야기하세요</a:t>
            </a:r>
            <a:r>
              <a:rPr lang="en-US" altLang="ko-KR" sz="28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dirty="0">
                <a:solidFill>
                  <a:srgbClr val="7F7F7F"/>
                </a:solidFill>
              </a:rPr>
              <a:t>(</a:t>
            </a:r>
            <a:r>
              <a:rPr lang="en-US" altLang="ko-KR" dirty="0">
                <a:solidFill>
                  <a:srgbClr val="7F7F7F"/>
                </a:solidFill>
              </a:rPr>
              <a:t>Talk about what and how many items you bought and calculate the total amount.</a:t>
            </a:r>
            <a:r>
              <a:rPr lang="en-US" altLang="ko-KR" dirty="0" smtClean="0">
                <a:solidFill>
                  <a:srgbClr val="7F7F7F"/>
                </a:solidFill>
              </a:rPr>
              <a:t>)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8075" y="3739925"/>
            <a:ext cx="4092420" cy="2048660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810" y="3330502"/>
            <a:ext cx="4116674" cy="2967756"/>
          </a:xfrm>
          <a:prstGeom prst="rect">
            <a:avLst/>
          </a:prstGeom>
        </p:spPr>
      </p:pic>
      <p:sp>
        <p:nvSpPr>
          <p:cNvPr id="10" name="직사각형 9">
            <a:hlinkClick r:id="rId6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7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3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Announcement</a:t>
            </a:r>
            <a:endParaRPr lang="en-CA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Assignment Submission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b="1" dirty="0"/>
              <a:t>Work Book</a:t>
            </a:r>
            <a:r>
              <a:rPr lang="en-US" altLang="ko-KR" dirty="0"/>
              <a:t> </a:t>
            </a:r>
            <a:r>
              <a:rPr lang="en-US" altLang="ko-KR" dirty="0" smtClean="0"/>
              <a:t>4</a:t>
            </a:r>
            <a:r>
              <a:rPr lang="ko-KR" altLang="ko-KR" dirty="0"/>
              <a:t>과</a:t>
            </a:r>
            <a:r>
              <a:rPr lang="en-US" altLang="ko-KR" dirty="0"/>
              <a:t>p. 91 – 112 </a:t>
            </a:r>
            <a:r>
              <a:rPr lang="en-US" altLang="ko-KR" dirty="0" smtClean="0"/>
              <a:t> </a:t>
            </a:r>
            <a:r>
              <a:rPr lang="en-US" altLang="ko-KR" dirty="0"/>
              <a:t> (1%)</a:t>
            </a:r>
            <a:endParaRPr lang="ko-KR" altLang="ko-KR" dirty="0"/>
          </a:p>
          <a:p>
            <a:pPr marL="0" indent="0">
              <a:buNone/>
            </a:pPr>
            <a:r>
              <a:rPr lang="en-US" altLang="ko-KR" dirty="0" smtClean="0"/>
              <a:t>Due 7 P.M. Next Class (Oct 10)</a:t>
            </a:r>
          </a:p>
          <a:p>
            <a:endParaRPr lang="en-US" altLang="ko-KR" dirty="0"/>
          </a:p>
          <a:p>
            <a:r>
              <a:rPr lang="en-US" altLang="ko-KR" b="1" dirty="0" smtClean="0"/>
              <a:t>TEST </a:t>
            </a:r>
            <a:r>
              <a:rPr lang="en-US" altLang="ko-KR" b="1" dirty="0"/>
              <a:t>2: Oral/Aural 1 </a:t>
            </a:r>
            <a:r>
              <a:rPr lang="en-US" altLang="ko-KR" b="1" dirty="0" smtClean="0"/>
              <a:t>(</a:t>
            </a:r>
            <a:r>
              <a:rPr lang="en-US" altLang="ko-KR" b="1" dirty="0"/>
              <a:t>5%) </a:t>
            </a:r>
            <a:endParaRPr lang="en-US" altLang="ko-KR" b="1" dirty="0" smtClean="0"/>
          </a:p>
          <a:p>
            <a:pPr marL="0" indent="0">
              <a:buNone/>
            </a:pPr>
            <a:r>
              <a:rPr lang="en-US" altLang="ko-KR" smtClean="0"/>
              <a:t>Memorize Lesson 4, </a:t>
            </a:r>
            <a:r>
              <a:rPr lang="en-US" altLang="ko-KR" dirty="0"/>
              <a:t>Conversation 1 &amp; 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87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9796838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0501" y="1660432"/>
            <a:ext cx="7369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CC66FF"/>
                </a:solidFill>
                <a:ea typeface="나눔고딕"/>
                <a:cs typeface="나눔고딕"/>
              </a:rPr>
              <a:t>계시다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is the honorific word for </a:t>
            </a:r>
            <a:r>
              <a:rPr lang="ko-KR" altLang="en-US" sz="2400" dirty="0" smtClean="0">
                <a:ea typeface="나눔고딕"/>
                <a:cs typeface="나눔고딕"/>
              </a:rPr>
              <a:t>있다 </a:t>
            </a:r>
            <a:r>
              <a:rPr lang="en-US" altLang="ko-KR" sz="2400" dirty="0" smtClean="0">
                <a:ea typeface="나눔고딕"/>
                <a:cs typeface="나눔고딕"/>
              </a:rPr>
              <a:t>‘to be (existence)’.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7" name="Picture 6" descr="hotel-1330834_1920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58" y="2557001"/>
            <a:ext cx="4926002" cy="3864411"/>
          </a:xfrm>
          <a:prstGeom prst="rect">
            <a:avLst/>
          </a:prstGeom>
        </p:spPr>
      </p:pic>
      <p:pic>
        <p:nvPicPr>
          <p:cNvPr id="8" name="Picture 7" descr="2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7989" y="3846575"/>
            <a:ext cx="1942171" cy="26825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17708" y="3571999"/>
            <a:ext cx="286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ea typeface="나눔고딕"/>
                <a:cs typeface="나눔고딕"/>
              </a:rPr>
              <a:t>Sophia </a:t>
            </a:r>
            <a:r>
              <a:rPr lang="en-US" sz="2800" b="1" dirty="0" smtClean="0">
                <a:solidFill>
                  <a:srgbClr val="0000FF"/>
                </a:solidFill>
                <a:ea typeface="나눔고딕"/>
                <a:cs typeface="나눔고딕"/>
              </a:rPr>
              <a:t>is</a:t>
            </a:r>
            <a:r>
              <a:rPr lang="en-US" sz="2800" dirty="0" smtClean="0">
                <a:ea typeface="나눔고딕"/>
                <a:cs typeface="나눔고딕"/>
              </a:rPr>
              <a:t> at home.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18572" y="3057165"/>
            <a:ext cx="1338774" cy="5319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08090" y="3048779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소피아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6736" y="4235106"/>
            <a:ext cx="3532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소피아는 집에 </a:t>
            </a:r>
            <a:r>
              <a:rPr lang="ko-KR" altLang="en-US" sz="2800" b="1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98017" y="1570993"/>
            <a:ext cx="7571558" cy="75451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4" name="직사각형 13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0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6515119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0501" y="1660432"/>
            <a:ext cx="7369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CC66FF"/>
                </a:solidFill>
                <a:ea typeface="나눔고딕"/>
                <a:cs typeface="나눔고딕"/>
              </a:rPr>
              <a:t>계시다</a:t>
            </a:r>
            <a:r>
              <a:rPr lang="ko-KR" altLang="en-US" sz="28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is the honorific word for </a:t>
            </a:r>
            <a:r>
              <a:rPr lang="ko-KR" altLang="en-US" sz="2400" dirty="0" smtClean="0">
                <a:ea typeface="나눔고딕"/>
                <a:cs typeface="나눔고딕"/>
              </a:rPr>
              <a:t>있다 </a:t>
            </a:r>
            <a:r>
              <a:rPr lang="en-US" altLang="ko-KR" sz="2400" dirty="0" smtClean="0">
                <a:ea typeface="나눔고딕"/>
                <a:cs typeface="나눔고딕"/>
              </a:rPr>
              <a:t>‘to be (existence)’.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58" y="2844639"/>
            <a:ext cx="4926002" cy="350496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518572" y="3057165"/>
            <a:ext cx="1338774" cy="5319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08090" y="3048779"/>
            <a:ext cx="1197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할머니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26736" y="4235106"/>
            <a:ext cx="3532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할머니는 집에 </a:t>
            </a:r>
            <a:r>
              <a:rPr lang="ko-KR" altLang="en-US" sz="2800" b="1" dirty="0" smtClean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계세요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3" name="Picture 12" descr="grandmothe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4226" y="3648059"/>
            <a:ext cx="2208034" cy="29449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35683" y="2780097"/>
            <a:ext cx="2583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나눔고딕"/>
                <a:cs typeface="나눔고딕"/>
              </a:rPr>
              <a:t>*</a:t>
            </a:r>
            <a:r>
              <a:rPr lang="ko-KR" altLang="en-US" sz="2000" dirty="0" smtClean="0">
                <a:ea typeface="나눔고딕"/>
                <a:cs typeface="나눔고딕"/>
              </a:rPr>
              <a:t>할머니</a:t>
            </a:r>
            <a:r>
              <a:rPr lang="en-US" altLang="ko-KR" sz="2000" dirty="0" smtClean="0"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Grandmother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98017" y="1570993"/>
            <a:ext cx="7571558" cy="75451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5" name="직사각형 14">
            <a:hlinkClick r:id="rId4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5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82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4058823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83568" y="1576544"/>
            <a:ext cx="7981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나눔고딕"/>
                <a:cs typeface="나눔고딕"/>
              </a:rPr>
              <a:t>The honorific forms of </a:t>
            </a:r>
            <a:r>
              <a:rPr lang="ko-KR" altLang="en-US" sz="2000" dirty="0" smtClean="0">
                <a:ea typeface="나눔고딕"/>
                <a:cs typeface="나눔고딕"/>
              </a:rPr>
              <a:t>있어요</a:t>
            </a:r>
            <a:r>
              <a:rPr lang="en-US" altLang="ko-KR" sz="2000" dirty="0" smtClean="0"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ea typeface="나눔고딕"/>
                <a:cs typeface="나눔고딕"/>
              </a:rPr>
              <a:t>없어요</a:t>
            </a:r>
            <a:r>
              <a:rPr lang="en-US" altLang="ko-KR" sz="2000" dirty="0" smtClean="0">
                <a:ea typeface="나눔고딕"/>
                <a:cs typeface="나눔고딕"/>
              </a:rPr>
              <a:t> for the meaning of </a:t>
            </a:r>
            <a:r>
              <a:rPr lang="en-US" altLang="ko-KR" sz="2000" dirty="0" smtClean="0">
                <a:solidFill>
                  <a:srgbClr val="0080FF"/>
                </a:solidFill>
                <a:ea typeface="나눔고딕"/>
                <a:cs typeface="나눔고딕"/>
              </a:rPr>
              <a:t>possession</a:t>
            </a:r>
            <a:r>
              <a:rPr lang="en-US" altLang="ko-KR" sz="2000" dirty="0" smtClean="0">
                <a:ea typeface="나눔고딕"/>
                <a:cs typeface="나눔고딕"/>
              </a:rPr>
              <a:t> are 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있으세요</a:t>
            </a:r>
            <a:r>
              <a:rPr lang="en-US" altLang="ko-KR" sz="2000" dirty="0" smtClean="0">
                <a:solidFill>
                  <a:srgbClr val="FF0080"/>
                </a:solidFill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없으세요</a:t>
            </a:r>
            <a:r>
              <a:rPr lang="ko-KR" altLang="en-US" sz="2000" dirty="0" smtClean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while those for the meaning of </a:t>
            </a:r>
            <a:r>
              <a:rPr lang="en-US" altLang="ko-KR" sz="2000" dirty="0" smtClean="0">
                <a:solidFill>
                  <a:srgbClr val="0080FF"/>
                </a:solidFill>
                <a:ea typeface="나눔고딕"/>
                <a:cs typeface="나눔고딕"/>
              </a:rPr>
              <a:t>existence</a:t>
            </a:r>
            <a:r>
              <a:rPr lang="en-US" altLang="ko-KR" sz="2000" dirty="0" smtClean="0">
                <a:ea typeface="나눔고딕"/>
                <a:cs typeface="나눔고딕"/>
              </a:rPr>
              <a:t> are 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계세요</a:t>
            </a:r>
            <a:r>
              <a:rPr lang="en-US" altLang="ko-KR" sz="2000" dirty="0" smtClean="0">
                <a:solidFill>
                  <a:srgbClr val="FF0080"/>
                </a:solidFill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안 계세요</a:t>
            </a:r>
            <a:r>
              <a:rPr lang="en-US" altLang="ko-KR" sz="2000" dirty="0" smtClean="0">
                <a:ea typeface="나눔고딕"/>
                <a:cs typeface="나눔고딕"/>
              </a:rPr>
              <a:t>. Remember that the honorific forms of the copula </a:t>
            </a:r>
            <a:r>
              <a:rPr lang="ko-KR" altLang="en-US" sz="2000" dirty="0" smtClean="0">
                <a:ea typeface="나눔고딕"/>
                <a:cs typeface="나눔고딕"/>
              </a:rPr>
              <a:t>이다 </a:t>
            </a:r>
            <a:r>
              <a:rPr lang="en-US" altLang="ko-KR" sz="2000" dirty="0" smtClean="0">
                <a:ea typeface="나눔고딕"/>
                <a:cs typeface="나눔고딕"/>
              </a:rPr>
              <a:t>‘to be’</a:t>
            </a:r>
            <a:r>
              <a:rPr lang="ko-KR" altLang="en-US" sz="2000" dirty="0" smtClean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is 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이세요</a:t>
            </a:r>
            <a:r>
              <a:rPr lang="en-US" altLang="ko-KR" sz="2000" dirty="0" smtClean="0">
                <a:solidFill>
                  <a:srgbClr val="FF0080"/>
                </a:solidFill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세요</a:t>
            </a:r>
            <a:r>
              <a:rPr lang="en-US" altLang="ko-KR" sz="2000" dirty="0" smtClean="0">
                <a:ea typeface="나눔고딕"/>
                <a:cs typeface="나눔고딕"/>
              </a:rPr>
              <a:t>. 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11368" y="1407210"/>
            <a:ext cx="8334678" cy="1657723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3568" y="3488267"/>
            <a:ext cx="1650871" cy="46789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83568" y="5249334"/>
            <a:ext cx="1650871" cy="467899"/>
          </a:xfrm>
          <a:prstGeom prst="roundRect">
            <a:avLst/>
          </a:prstGeom>
          <a:solidFill>
            <a:srgbClr val="31859C"/>
          </a:solidFill>
          <a:ln>
            <a:solidFill>
              <a:srgbClr val="31859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34369" y="3460635"/>
            <a:ext cx="1566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charset="0"/>
              </a:rPr>
              <a:t>P</a:t>
            </a:r>
            <a:r>
              <a:rPr lang="en-US" altLang="ko-KR" sz="2400" b="1" dirty="0" smtClean="0">
                <a:solidFill>
                  <a:schemeClr val="bg1"/>
                </a:solidFill>
                <a:cs typeface="Arial" charset="0"/>
              </a:rPr>
              <a:t>ossession</a:t>
            </a:r>
            <a:endParaRPr lang="en-US" altLang="ko-KR" sz="24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7726" y="5249335"/>
            <a:ext cx="1385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FF"/>
                </a:solidFill>
                <a:cs typeface="Arial" charset="0"/>
              </a:rPr>
              <a:t>E</a:t>
            </a:r>
            <a:r>
              <a:rPr lang="en-US" altLang="ko-KR" sz="2400" b="1" dirty="0" smtClean="0">
                <a:solidFill>
                  <a:srgbClr val="FFFFFF"/>
                </a:solidFill>
                <a:cs typeface="Arial" charset="0"/>
              </a:rPr>
              <a:t>xistence</a:t>
            </a:r>
            <a:endParaRPr lang="en-US" altLang="ko-KR" sz="2400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65175" y="3488267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65175" y="5255568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65175" y="4267200"/>
            <a:ext cx="1341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으세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65175" y="6085302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계세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13866" y="3460635"/>
            <a:ext cx="247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저는 책이 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13866" y="4267200"/>
            <a:ext cx="3343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선생님도 책이 있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으세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13866" y="5255568"/>
            <a:ext cx="247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고딕"/>
                <a:ea typeface="나눔고딕"/>
                <a:cs typeface="나눔고딕"/>
              </a:rPr>
              <a:t>저는 집에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13866" y="6085302"/>
            <a:ext cx="3054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선생님도 집에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계세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직사각형 17">
            <a:hlinkClick r:id="rId2"/>
          </p:cNvPr>
          <p:cNvSpPr/>
          <p:nvPr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3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1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24498</TotalTime>
  <Words>2121</Words>
  <Application>Microsoft Office PowerPoint</Application>
  <PresentationFormat>화면 슬라이드 쇼(4:3)</PresentationFormat>
  <Paragraphs>857</Paragraphs>
  <Slides>65</Slides>
  <Notes>10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Office Theme</vt:lpstr>
      <vt:lpstr>PowerPoint 프레젠테이션</vt:lpstr>
      <vt:lpstr>4과  집 [At Home]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Announcement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Wonhee Lee</dc:creator>
  <cp:lastModifiedBy>Windows User</cp:lastModifiedBy>
  <cp:revision>22</cp:revision>
  <dcterms:created xsi:type="dcterms:W3CDTF">2016-01-01T05:24:28Z</dcterms:created>
  <dcterms:modified xsi:type="dcterms:W3CDTF">2018-10-03T21:14:06Z</dcterms:modified>
</cp:coreProperties>
</file>